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</p:sldMasterIdLst>
  <p:notesMasterIdLst>
    <p:notesMasterId r:id="rId23"/>
  </p:notesMasterIdLst>
  <p:sldIdLst>
    <p:sldId id="256" r:id="rId2"/>
    <p:sldId id="287" r:id="rId3"/>
    <p:sldId id="270" r:id="rId4"/>
    <p:sldId id="257" r:id="rId5"/>
    <p:sldId id="272" r:id="rId6"/>
    <p:sldId id="259" r:id="rId7"/>
    <p:sldId id="260" r:id="rId8"/>
    <p:sldId id="279" r:id="rId9"/>
    <p:sldId id="284" r:id="rId10"/>
    <p:sldId id="265" r:id="rId11"/>
    <p:sldId id="281" r:id="rId12"/>
    <p:sldId id="285" r:id="rId13"/>
    <p:sldId id="282" r:id="rId14"/>
    <p:sldId id="283" r:id="rId15"/>
    <p:sldId id="266" r:id="rId16"/>
    <p:sldId id="275" r:id="rId17"/>
    <p:sldId id="276" r:id="rId18"/>
    <p:sldId id="277" r:id="rId19"/>
    <p:sldId id="262" r:id="rId20"/>
    <p:sldId id="268" r:id="rId21"/>
    <p:sldId id="269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EBE35D-EC9F-A948-9F49-F1CA9874A8E2}">
          <p14:sldIdLst>
            <p14:sldId id="256"/>
            <p14:sldId id="287"/>
            <p14:sldId id="270"/>
            <p14:sldId id="257"/>
            <p14:sldId id="272"/>
            <p14:sldId id="259"/>
            <p14:sldId id="260"/>
            <p14:sldId id="279"/>
            <p14:sldId id="284"/>
            <p14:sldId id="265"/>
            <p14:sldId id="281"/>
            <p14:sldId id="285"/>
            <p14:sldId id="282"/>
            <p14:sldId id="283"/>
            <p14:sldId id="266"/>
            <p14:sldId id="275"/>
            <p14:sldId id="276"/>
            <p14:sldId id="277"/>
            <p14:sldId id="262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6"/>
    <p:restoredTop sz="86429"/>
  </p:normalViewPr>
  <p:slideViewPr>
    <p:cSldViewPr snapToGrid="0" snapToObjects="1">
      <p:cViewPr varScale="1">
        <p:scale>
          <a:sx n="96" d="100"/>
          <a:sy n="96" d="100"/>
        </p:scale>
        <p:origin x="512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3288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7F332-ED69-453F-B64A-496DB7DA2259}" type="doc">
      <dgm:prSet loTypeId="urn:microsoft.com/office/officeart/2008/layout/LinedList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0D2DC8-E89C-40FB-86D5-6C5858C72796}">
      <dgm:prSet custT="1"/>
      <dgm:spPr/>
      <dgm:t>
        <a:bodyPr/>
        <a:lstStyle/>
        <a:p>
          <a:r>
            <a:rPr lang="en-US" sz="2100" dirty="0">
              <a:latin typeface="Helvetica" pitchFamily="2" charset="0"/>
            </a:rPr>
            <a:t>SOE: State-owned enterprise. </a:t>
          </a:r>
        </a:p>
      </dgm:t>
    </dgm:pt>
    <dgm:pt modelId="{F18F2452-8033-477E-934A-B8363F9FA6B5}" type="parTrans" cxnId="{084E2EB4-0438-4DBC-A28E-8E7EB7D2125F}">
      <dgm:prSet/>
      <dgm:spPr/>
      <dgm:t>
        <a:bodyPr/>
        <a:lstStyle/>
        <a:p>
          <a:endParaRPr lang="en-US"/>
        </a:p>
      </dgm:t>
    </dgm:pt>
    <dgm:pt modelId="{6E5BF91A-CC45-4B77-A34E-8C0B3D35F8BF}" type="sibTrans" cxnId="{084E2EB4-0438-4DBC-A28E-8E7EB7D2125F}">
      <dgm:prSet/>
      <dgm:spPr/>
      <dgm:t>
        <a:bodyPr/>
        <a:lstStyle/>
        <a:p>
          <a:endParaRPr lang="en-US"/>
        </a:p>
      </dgm:t>
    </dgm:pt>
    <dgm:pt modelId="{0F291DCC-A6CA-4148-96AE-A3FCAFE3FABE}">
      <dgm:prSet custT="1"/>
      <dgm:spPr/>
      <dgm:t>
        <a:bodyPr/>
        <a:lstStyle/>
        <a:p>
          <a:r>
            <a:rPr lang="en-US" sz="2100" dirty="0">
              <a:latin typeface="Helvetica" pitchFamily="2" charset="0"/>
            </a:rPr>
            <a:t>Many SOEs are realizing privatization through listing in developed market overseas in the past decades.</a:t>
          </a:r>
        </a:p>
      </dgm:t>
    </dgm:pt>
    <dgm:pt modelId="{E460F3C6-2265-4E09-8F13-289638F65F38}" type="parTrans" cxnId="{F80F39B2-83F7-41CB-9122-72711CA70E1B}">
      <dgm:prSet/>
      <dgm:spPr/>
      <dgm:t>
        <a:bodyPr/>
        <a:lstStyle/>
        <a:p>
          <a:endParaRPr lang="en-US"/>
        </a:p>
      </dgm:t>
    </dgm:pt>
    <dgm:pt modelId="{E7603022-B36D-439D-A9D8-27C50031FF9E}" type="sibTrans" cxnId="{F80F39B2-83F7-41CB-9122-72711CA70E1B}">
      <dgm:prSet/>
      <dgm:spPr/>
      <dgm:t>
        <a:bodyPr/>
        <a:lstStyle/>
        <a:p>
          <a:endParaRPr lang="en-US"/>
        </a:p>
      </dgm:t>
    </dgm:pt>
    <dgm:pt modelId="{8E3B85DD-C9CA-4158-8881-B795C95DC40B}">
      <dgm:prSet custT="1"/>
      <dgm:spPr/>
      <dgm:t>
        <a:bodyPr/>
        <a:lstStyle/>
        <a:p>
          <a:r>
            <a:rPr lang="en-US" sz="2100" dirty="0">
              <a:latin typeface="Helvetica" pitchFamily="2" charset="0"/>
            </a:rPr>
            <a:t>China has launched a privatization program of unprecedented magnitude in global financial markets.</a:t>
          </a:r>
        </a:p>
      </dgm:t>
    </dgm:pt>
    <dgm:pt modelId="{C89A3FD3-91AD-4854-931D-BCAED9F4400D}" type="parTrans" cxnId="{3269166A-F19A-485C-9EBC-5FF187ECEA2A}">
      <dgm:prSet/>
      <dgm:spPr/>
      <dgm:t>
        <a:bodyPr/>
        <a:lstStyle/>
        <a:p>
          <a:endParaRPr lang="en-US"/>
        </a:p>
      </dgm:t>
    </dgm:pt>
    <dgm:pt modelId="{3ABE4A5B-E7D5-45D4-B8C5-FD29C850AF7E}" type="sibTrans" cxnId="{3269166A-F19A-485C-9EBC-5FF187ECEA2A}">
      <dgm:prSet/>
      <dgm:spPr/>
      <dgm:t>
        <a:bodyPr/>
        <a:lstStyle/>
        <a:p>
          <a:endParaRPr lang="en-US"/>
        </a:p>
      </dgm:t>
    </dgm:pt>
    <dgm:pt modelId="{565E843B-1810-4FBE-8282-9D20B762CD8E}">
      <dgm:prSet custT="1"/>
      <dgm:spPr/>
      <dgm:t>
        <a:bodyPr/>
        <a:lstStyle/>
        <a:p>
          <a:r>
            <a:rPr lang="en-US" sz="2100" dirty="0">
              <a:latin typeface="Helvetica" pitchFamily="2" charset="0"/>
            </a:rPr>
            <a:t>Based on the strong tie between business and government in China, the authors want to explore the role of political connections in SOE’s decisions about overseas listing.</a:t>
          </a:r>
        </a:p>
      </dgm:t>
    </dgm:pt>
    <dgm:pt modelId="{2C985853-59E7-480D-B32D-354519AD1F6A}" type="parTrans" cxnId="{F8DD6D05-3319-4136-883A-451729E42513}">
      <dgm:prSet/>
      <dgm:spPr/>
      <dgm:t>
        <a:bodyPr/>
        <a:lstStyle/>
        <a:p>
          <a:endParaRPr lang="en-US"/>
        </a:p>
      </dgm:t>
    </dgm:pt>
    <dgm:pt modelId="{F67FB117-337D-4E29-90C2-CBC8BE58EBC4}" type="sibTrans" cxnId="{F8DD6D05-3319-4136-883A-451729E42513}">
      <dgm:prSet/>
      <dgm:spPr/>
      <dgm:t>
        <a:bodyPr/>
        <a:lstStyle/>
        <a:p>
          <a:endParaRPr lang="en-US"/>
        </a:p>
      </dgm:t>
    </dgm:pt>
    <dgm:pt modelId="{78743018-6E76-8F4C-B85F-06E8C0CC96F5}" type="pres">
      <dgm:prSet presAssocID="{5297F332-ED69-453F-B64A-496DB7DA2259}" presName="vert0" presStyleCnt="0">
        <dgm:presLayoutVars>
          <dgm:dir/>
          <dgm:animOne val="branch"/>
          <dgm:animLvl val="lvl"/>
        </dgm:presLayoutVars>
      </dgm:prSet>
      <dgm:spPr/>
    </dgm:pt>
    <dgm:pt modelId="{0DABB0D0-0F89-3346-8179-2B046D4641AB}" type="pres">
      <dgm:prSet presAssocID="{CF0D2DC8-E89C-40FB-86D5-6C5858C72796}" presName="thickLine" presStyleLbl="alignNode1" presStyleIdx="0" presStyleCnt="4"/>
      <dgm:spPr/>
    </dgm:pt>
    <dgm:pt modelId="{9ADCF14B-BF78-B44D-B9A6-219034729F19}" type="pres">
      <dgm:prSet presAssocID="{CF0D2DC8-E89C-40FB-86D5-6C5858C72796}" presName="horz1" presStyleCnt="0"/>
      <dgm:spPr/>
    </dgm:pt>
    <dgm:pt modelId="{D801026B-7046-8846-BC28-0883BE955C27}" type="pres">
      <dgm:prSet presAssocID="{CF0D2DC8-E89C-40FB-86D5-6C5858C72796}" presName="tx1" presStyleLbl="revTx" presStyleIdx="0" presStyleCnt="4"/>
      <dgm:spPr/>
    </dgm:pt>
    <dgm:pt modelId="{D0A084CC-4283-9A4A-8EF2-0E9C8C97CD03}" type="pres">
      <dgm:prSet presAssocID="{CF0D2DC8-E89C-40FB-86D5-6C5858C72796}" presName="vert1" presStyleCnt="0"/>
      <dgm:spPr/>
    </dgm:pt>
    <dgm:pt modelId="{E640B942-7D2A-FA4E-9AEF-2EA72BABC73F}" type="pres">
      <dgm:prSet presAssocID="{0F291DCC-A6CA-4148-96AE-A3FCAFE3FABE}" presName="thickLine" presStyleLbl="alignNode1" presStyleIdx="1" presStyleCnt="4"/>
      <dgm:spPr/>
    </dgm:pt>
    <dgm:pt modelId="{77DB1C45-9C22-3E4A-B8E3-176D59784859}" type="pres">
      <dgm:prSet presAssocID="{0F291DCC-A6CA-4148-96AE-A3FCAFE3FABE}" presName="horz1" presStyleCnt="0"/>
      <dgm:spPr/>
    </dgm:pt>
    <dgm:pt modelId="{FADFB7A8-FB40-FB4B-9ED9-132A8381C6D6}" type="pres">
      <dgm:prSet presAssocID="{0F291DCC-A6CA-4148-96AE-A3FCAFE3FABE}" presName="tx1" presStyleLbl="revTx" presStyleIdx="1" presStyleCnt="4"/>
      <dgm:spPr/>
    </dgm:pt>
    <dgm:pt modelId="{EAF4845D-B5CD-0442-A899-B7333F091BB9}" type="pres">
      <dgm:prSet presAssocID="{0F291DCC-A6CA-4148-96AE-A3FCAFE3FABE}" presName="vert1" presStyleCnt="0"/>
      <dgm:spPr/>
    </dgm:pt>
    <dgm:pt modelId="{FF609084-2D5F-D948-AE01-5713F4E7D1CD}" type="pres">
      <dgm:prSet presAssocID="{8E3B85DD-C9CA-4158-8881-B795C95DC40B}" presName="thickLine" presStyleLbl="alignNode1" presStyleIdx="2" presStyleCnt="4"/>
      <dgm:spPr/>
    </dgm:pt>
    <dgm:pt modelId="{CCEDEE8B-F4B2-FB48-886F-5AD2D3063982}" type="pres">
      <dgm:prSet presAssocID="{8E3B85DD-C9CA-4158-8881-B795C95DC40B}" presName="horz1" presStyleCnt="0"/>
      <dgm:spPr/>
    </dgm:pt>
    <dgm:pt modelId="{D4B79F44-B600-5444-9054-5336E43544A0}" type="pres">
      <dgm:prSet presAssocID="{8E3B85DD-C9CA-4158-8881-B795C95DC40B}" presName="tx1" presStyleLbl="revTx" presStyleIdx="2" presStyleCnt="4"/>
      <dgm:spPr/>
    </dgm:pt>
    <dgm:pt modelId="{623D0894-45C6-E140-8B8D-79857382F0E3}" type="pres">
      <dgm:prSet presAssocID="{8E3B85DD-C9CA-4158-8881-B795C95DC40B}" presName="vert1" presStyleCnt="0"/>
      <dgm:spPr/>
    </dgm:pt>
    <dgm:pt modelId="{62EBC39C-F313-2449-BCE6-0E610D4B51C3}" type="pres">
      <dgm:prSet presAssocID="{565E843B-1810-4FBE-8282-9D20B762CD8E}" presName="thickLine" presStyleLbl="alignNode1" presStyleIdx="3" presStyleCnt="4"/>
      <dgm:spPr/>
    </dgm:pt>
    <dgm:pt modelId="{C371991F-6D92-334A-A0F5-1A08C0F66B1C}" type="pres">
      <dgm:prSet presAssocID="{565E843B-1810-4FBE-8282-9D20B762CD8E}" presName="horz1" presStyleCnt="0"/>
      <dgm:spPr/>
    </dgm:pt>
    <dgm:pt modelId="{B1510DA1-D540-2A46-B3FC-36403E0D37D5}" type="pres">
      <dgm:prSet presAssocID="{565E843B-1810-4FBE-8282-9D20B762CD8E}" presName="tx1" presStyleLbl="revTx" presStyleIdx="3" presStyleCnt="4"/>
      <dgm:spPr/>
    </dgm:pt>
    <dgm:pt modelId="{6F9FEC61-6BD5-D24F-907C-70FDEFA16BBB}" type="pres">
      <dgm:prSet presAssocID="{565E843B-1810-4FBE-8282-9D20B762CD8E}" presName="vert1" presStyleCnt="0"/>
      <dgm:spPr/>
    </dgm:pt>
  </dgm:ptLst>
  <dgm:cxnLst>
    <dgm:cxn modelId="{F8DD6D05-3319-4136-883A-451729E42513}" srcId="{5297F332-ED69-453F-B64A-496DB7DA2259}" destId="{565E843B-1810-4FBE-8282-9D20B762CD8E}" srcOrd="3" destOrd="0" parTransId="{2C985853-59E7-480D-B32D-354519AD1F6A}" sibTransId="{F67FB117-337D-4E29-90C2-CBC8BE58EBC4}"/>
    <dgm:cxn modelId="{447F2214-89C7-DF42-A98B-B11107E1CEF1}" type="presOf" srcId="{565E843B-1810-4FBE-8282-9D20B762CD8E}" destId="{B1510DA1-D540-2A46-B3FC-36403E0D37D5}" srcOrd="0" destOrd="0" presId="urn:microsoft.com/office/officeart/2008/layout/LinedList"/>
    <dgm:cxn modelId="{80DFCD29-9DD1-9C4C-A793-0E774EE7BAB3}" type="presOf" srcId="{8E3B85DD-C9CA-4158-8881-B795C95DC40B}" destId="{D4B79F44-B600-5444-9054-5336E43544A0}" srcOrd="0" destOrd="0" presId="urn:microsoft.com/office/officeart/2008/layout/LinedList"/>
    <dgm:cxn modelId="{3269166A-F19A-485C-9EBC-5FF187ECEA2A}" srcId="{5297F332-ED69-453F-B64A-496DB7DA2259}" destId="{8E3B85DD-C9CA-4158-8881-B795C95DC40B}" srcOrd="2" destOrd="0" parTransId="{C89A3FD3-91AD-4854-931D-BCAED9F4400D}" sibTransId="{3ABE4A5B-E7D5-45D4-B8C5-FD29C850AF7E}"/>
    <dgm:cxn modelId="{29E5809C-FEAB-434B-881D-C7F1B8B949CD}" type="presOf" srcId="{0F291DCC-A6CA-4148-96AE-A3FCAFE3FABE}" destId="{FADFB7A8-FB40-FB4B-9ED9-132A8381C6D6}" srcOrd="0" destOrd="0" presId="urn:microsoft.com/office/officeart/2008/layout/LinedList"/>
    <dgm:cxn modelId="{19D7E6A6-A550-E24A-A89C-DCF67AAF5156}" type="presOf" srcId="{5297F332-ED69-453F-B64A-496DB7DA2259}" destId="{78743018-6E76-8F4C-B85F-06E8C0CC96F5}" srcOrd="0" destOrd="0" presId="urn:microsoft.com/office/officeart/2008/layout/LinedList"/>
    <dgm:cxn modelId="{F80F39B2-83F7-41CB-9122-72711CA70E1B}" srcId="{5297F332-ED69-453F-B64A-496DB7DA2259}" destId="{0F291DCC-A6CA-4148-96AE-A3FCAFE3FABE}" srcOrd="1" destOrd="0" parTransId="{E460F3C6-2265-4E09-8F13-289638F65F38}" sibTransId="{E7603022-B36D-439D-A9D8-27C50031FF9E}"/>
    <dgm:cxn modelId="{084E2EB4-0438-4DBC-A28E-8E7EB7D2125F}" srcId="{5297F332-ED69-453F-B64A-496DB7DA2259}" destId="{CF0D2DC8-E89C-40FB-86D5-6C5858C72796}" srcOrd="0" destOrd="0" parTransId="{F18F2452-8033-477E-934A-B8363F9FA6B5}" sibTransId="{6E5BF91A-CC45-4B77-A34E-8C0B3D35F8BF}"/>
    <dgm:cxn modelId="{D506BEC7-0E2A-8446-BA4C-52A609A2D264}" type="presOf" srcId="{CF0D2DC8-E89C-40FB-86D5-6C5858C72796}" destId="{D801026B-7046-8846-BC28-0883BE955C27}" srcOrd="0" destOrd="0" presId="urn:microsoft.com/office/officeart/2008/layout/LinedList"/>
    <dgm:cxn modelId="{1769CC8F-CBDA-DD42-8E88-EE83A66A6F72}" type="presParOf" srcId="{78743018-6E76-8F4C-B85F-06E8C0CC96F5}" destId="{0DABB0D0-0F89-3346-8179-2B046D4641AB}" srcOrd="0" destOrd="0" presId="urn:microsoft.com/office/officeart/2008/layout/LinedList"/>
    <dgm:cxn modelId="{E55149F0-BF8A-E549-B41B-38574C66889B}" type="presParOf" srcId="{78743018-6E76-8F4C-B85F-06E8C0CC96F5}" destId="{9ADCF14B-BF78-B44D-B9A6-219034729F19}" srcOrd="1" destOrd="0" presId="urn:microsoft.com/office/officeart/2008/layout/LinedList"/>
    <dgm:cxn modelId="{2383E6D5-E9D0-3444-B7B2-713C61BE1FDD}" type="presParOf" srcId="{9ADCF14B-BF78-B44D-B9A6-219034729F19}" destId="{D801026B-7046-8846-BC28-0883BE955C27}" srcOrd="0" destOrd="0" presId="urn:microsoft.com/office/officeart/2008/layout/LinedList"/>
    <dgm:cxn modelId="{EC7FB250-96EF-A648-AAF5-B43A8E22E57E}" type="presParOf" srcId="{9ADCF14B-BF78-B44D-B9A6-219034729F19}" destId="{D0A084CC-4283-9A4A-8EF2-0E9C8C97CD03}" srcOrd="1" destOrd="0" presId="urn:microsoft.com/office/officeart/2008/layout/LinedList"/>
    <dgm:cxn modelId="{4F403DA6-3BF7-B840-9DB9-B04706B845A8}" type="presParOf" srcId="{78743018-6E76-8F4C-B85F-06E8C0CC96F5}" destId="{E640B942-7D2A-FA4E-9AEF-2EA72BABC73F}" srcOrd="2" destOrd="0" presId="urn:microsoft.com/office/officeart/2008/layout/LinedList"/>
    <dgm:cxn modelId="{04D5BB76-6F61-8F4E-8496-357AAF350754}" type="presParOf" srcId="{78743018-6E76-8F4C-B85F-06E8C0CC96F5}" destId="{77DB1C45-9C22-3E4A-B8E3-176D59784859}" srcOrd="3" destOrd="0" presId="urn:microsoft.com/office/officeart/2008/layout/LinedList"/>
    <dgm:cxn modelId="{D8F4CED4-8C81-B645-ACD9-46E8053EF9EB}" type="presParOf" srcId="{77DB1C45-9C22-3E4A-B8E3-176D59784859}" destId="{FADFB7A8-FB40-FB4B-9ED9-132A8381C6D6}" srcOrd="0" destOrd="0" presId="urn:microsoft.com/office/officeart/2008/layout/LinedList"/>
    <dgm:cxn modelId="{7B72F71B-3E72-944C-A165-A2DBCD014A80}" type="presParOf" srcId="{77DB1C45-9C22-3E4A-B8E3-176D59784859}" destId="{EAF4845D-B5CD-0442-A899-B7333F091BB9}" srcOrd="1" destOrd="0" presId="urn:microsoft.com/office/officeart/2008/layout/LinedList"/>
    <dgm:cxn modelId="{7F039E70-1322-D445-A80C-12707119BC86}" type="presParOf" srcId="{78743018-6E76-8F4C-B85F-06E8C0CC96F5}" destId="{FF609084-2D5F-D948-AE01-5713F4E7D1CD}" srcOrd="4" destOrd="0" presId="urn:microsoft.com/office/officeart/2008/layout/LinedList"/>
    <dgm:cxn modelId="{5D95FF93-7088-1D45-BE64-601E937E8A30}" type="presParOf" srcId="{78743018-6E76-8F4C-B85F-06E8C0CC96F5}" destId="{CCEDEE8B-F4B2-FB48-886F-5AD2D3063982}" srcOrd="5" destOrd="0" presId="urn:microsoft.com/office/officeart/2008/layout/LinedList"/>
    <dgm:cxn modelId="{F4FC67F4-1560-254C-AA03-A4897F999A3A}" type="presParOf" srcId="{CCEDEE8B-F4B2-FB48-886F-5AD2D3063982}" destId="{D4B79F44-B600-5444-9054-5336E43544A0}" srcOrd="0" destOrd="0" presId="urn:microsoft.com/office/officeart/2008/layout/LinedList"/>
    <dgm:cxn modelId="{5EAB055F-817B-F54D-B05F-606E525874FC}" type="presParOf" srcId="{CCEDEE8B-F4B2-FB48-886F-5AD2D3063982}" destId="{623D0894-45C6-E140-8B8D-79857382F0E3}" srcOrd="1" destOrd="0" presId="urn:microsoft.com/office/officeart/2008/layout/LinedList"/>
    <dgm:cxn modelId="{4FA8D603-DD02-3741-B91B-D019655D64D0}" type="presParOf" srcId="{78743018-6E76-8F4C-B85F-06E8C0CC96F5}" destId="{62EBC39C-F313-2449-BCE6-0E610D4B51C3}" srcOrd="6" destOrd="0" presId="urn:microsoft.com/office/officeart/2008/layout/LinedList"/>
    <dgm:cxn modelId="{2974F3F3-D566-B340-9A09-0FA17296D37A}" type="presParOf" srcId="{78743018-6E76-8F4C-B85F-06E8C0CC96F5}" destId="{C371991F-6D92-334A-A0F5-1A08C0F66B1C}" srcOrd="7" destOrd="0" presId="urn:microsoft.com/office/officeart/2008/layout/LinedList"/>
    <dgm:cxn modelId="{7EBB08E8-A2ED-6240-A5DB-FE35F599C489}" type="presParOf" srcId="{C371991F-6D92-334A-A0F5-1A08C0F66B1C}" destId="{B1510DA1-D540-2A46-B3FC-36403E0D37D5}" srcOrd="0" destOrd="0" presId="urn:microsoft.com/office/officeart/2008/layout/LinedList"/>
    <dgm:cxn modelId="{CA835583-DD5E-DC4C-910E-81F63678AFF2}" type="presParOf" srcId="{C371991F-6D92-334A-A0F5-1A08C0F66B1C}" destId="{6F9FEC61-6BD5-D24F-907C-70FDEFA16BBB}" srcOrd="1" destOrd="0" presId="urn:microsoft.com/office/officeart/2008/layout/LinedList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B58F8-B431-4E7B-B88C-4920F910FF92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3E1ED-1410-43F9-8889-9AC6699E7358}">
      <dgm:prSet custT="1"/>
      <dgm:spPr/>
      <dgm:t>
        <a:bodyPr/>
        <a:lstStyle/>
        <a:p>
          <a:endParaRPr lang="en-US" sz="2000" dirty="0">
            <a:latin typeface="Helvetica" pitchFamily="2" charset="0"/>
          </a:endParaRPr>
        </a:p>
        <a:p>
          <a:r>
            <a:rPr lang="en-US" sz="2000" dirty="0">
              <a:latin typeface="Helvetica" pitchFamily="2" charset="0"/>
            </a:rPr>
            <a:t>1018 Chinese SOEs listed domestic and overseas from 1992 to 2005. 939 are listed only on domestic stock exchanges (Shenzhen and Shanghai stock exchanges).</a:t>
          </a:r>
          <a:r>
            <a:rPr lang="zh-CN" sz="2000" dirty="0">
              <a:latin typeface="Helvetica" pitchFamily="2" charset="0"/>
            </a:rPr>
            <a:t> </a:t>
          </a:r>
          <a:r>
            <a:rPr lang="en-US" sz="2000" dirty="0">
              <a:latin typeface="Helvetica" pitchFamily="2" charset="0"/>
            </a:rPr>
            <a:t>Among the remaining 79 firms listed overseas, 78 are listed in Hong Kong, 14 in</a:t>
          </a:r>
          <a:r>
            <a:rPr lang="zh-CN" sz="2000" dirty="0">
              <a:latin typeface="Helvetica" pitchFamily="2" charset="0"/>
            </a:rPr>
            <a:t> </a:t>
          </a:r>
          <a:r>
            <a:rPr lang="en-US" sz="2000" dirty="0">
              <a:latin typeface="Helvetica" pitchFamily="2" charset="0"/>
            </a:rPr>
            <a:t>New York (14 also list in Hong Kong), and 5 in London(4 also list in Hong Kong)</a:t>
          </a:r>
          <a:r>
            <a:rPr lang="en-US" sz="2400" dirty="0">
              <a:latin typeface="Helvetica" pitchFamily="2" charset="0"/>
            </a:rPr>
            <a:t>.</a:t>
          </a:r>
        </a:p>
      </dgm:t>
    </dgm:pt>
    <dgm:pt modelId="{B9F4386F-970E-4DAF-AB1E-B827BC8D4E74}" type="parTrans" cxnId="{55210C8C-20E2-4760-A45C-A719B85ADDC8}">
      <dgm:prSet/>
      <dgm:spPr/>
      <dgm:t>
        <a:bodyPr/>
        <a:lstStyle/>
        <a:p>
          <a:endParaRPr lang="en-US"/>
        </a:p>
      </dgm:t>
    </dgm:pt>
    <dgm:pt modelId="{3E7084CF-DF16-41C6-AF42-56F1946D4BEF}" type="sibTrans" cxnId="{55210C8C-20E2-4760-A45C-A719B85ADDC8}">
      <dgm:prSet/>
      <dgm:spPr/>
      <dgm:t>
        <a:bodyPr/>
        <a:lstStyle/>
        <a:p>
          <a:endParaRPr lang="en-US"/>
        </a:p>
      </dgm:t>
    </dgm:pt>
    <dgm:pt modelId="{FB398428-9C02-4562-8326-4439DBC7EC67}">
      <dgm:prSet custT="1"/>
      <dgm:spPr/>
      <dgm:t>
        <a:bodyPr/>
        <a:lstStyle/>
        <a:p>
          <a:endParaRPr lang="en-US" sz="2000" dirty="0">
            <a:latin typeface="Helvetica" pitchFamily="2" charset="0"/>
          </a:endParaRPr>
        </a:p>
        <a:p>
          <a:r>
            <a:rPr lang="en-US" sz="2000" dirty="0">
              <a:latin typeface="Helvetica" pitchFamily="2" charset="0"/>
            </a:rPr>
            <a:t>Hong Kong is treated as overseas market because Hong Kong has a separate jurisdiction from China. In addition, the legal and financial environment in Hong Kong resembles those of other foreign markets.</a:t>
          </a:r>
        </a:p>
      </dgm:t>
    </dgm:pt>
    <dgm:pt modelId="{3C254339-1218-4D6A-BCBD-BB609CC36C7A}" type="parTrans" cxnId="{51FA4DE3-499B-4D55-986F-D3B197BAFBA5}">
      <dgm:prSet/>
      <dgm:spPr/>
      <dgm:t>
        <a:bodyPr/>
        <a:lstStyle/>
        <a:p>
          <a:endParaRPr lang="en-US"/>
        </a:p>
      </dgm:t>
    </dgm:pt>
    <dgm:pt modelId="{F88E3211-31C8-4176-9A9C-A8A7893EFF75}" type="sibTrans" cxnId="{51FA4DE3-499B-4D55-986F-D3B197BAFBA5}">
      <dgm:prSet/>
      <dgm:spPr/>
      <dgm:t>
        <a:bodyPr/>
        <a:lstStyle/>
        <a:p>
          <a:endParaRPr lang="en-US"/>
        </a:p>
      </dgm:t>
    </dgm:pt>
    <dgm:pt modelId="{7B320927-BD72-3E42-89B0-A2215BEBD708}" type="pres">
      <dgm:prSet presAssocID="{DA9B58F8-B431-4E7B-B88C-4920F910FF92}" presName="vert0" presStyleCnt="0">
        <dgm:presLayoutVars>
          <dgm:dir/>
          <dgm:animOne val="branch"/>
          <dgm:animLvl val="lvl"/>
        </dgm:presLayoutVars>
      </dgm:prSet>
      <dgm:spPr/>
    </dgm:pt>
    <dgm:pt modelId="{9E6EE626-9403-EE4F-A511-4AB6BCEB3FA0}" type="pres">
      <dgm:prSet presAssocID="{A413E1ED-1410-43F9-8889-9AC6699E7358}" presName="thickLine" presStyleLbl="alignNode1" presStyleIdx="0" presStyleCnt="2"/>
      <dgm:spPr/>
    </dgm:pt>
    <dgm:pt modelId="{C7A28D42-777A-8F41-9A10-BC5BA7D6C90D}" type="pres">
      <dgm:prSet presAssocID="{A413E1ED-1410-43F9-8889-9AC6699E7358}" presName="horz1" presStyleCnt="0"/>
      <dgm:spPr/>
    </dgm:pt>
    <dgm:pt modelId="{9138273D-7580-8A40-BCD2-C81778620EE1}" type="pres">
      <dgm:prSet presAssocID="{A413E1ED-1410-43F9-8889-9AC6699E7358}" presName="tx1" presStyleLbl="revTx" presStyleIdx="0" presStyleCnt="2"/>
      <dgm:spPr/>
    </dgm:pt>
    <dgm:pt modelId="{8A6095D6-FB73-B342-81A3-093B3917D91A}" type="pres">
      <dgm:prSet presAssocID="{A413E1ED-1410-43F9-8889-9AC6699E7358}" presName="vert1" presStyleCnt="0"/>
      <dgm:spPr/>
    </dgm:pt>
    <dgm:pt modelId="{3B0ACFB1-0CF4-5E4E-A992-F41A636B553F}" type="pres">
      <dgm:prSet presAssocID="{FB398428-9C02-4562-8326-4439DBC7EC67}" presName="thickLine" presStyleLbl="alignNode1" presStyleIdx="1" presStyleCnt="2"/>
      <dgm:spPr/>
    </dgm:pt>
    <dgm:pt modelId="{F6B5EE70-C419-0F49-920E-74A7357154A5}" type="pres">
      <dgm:prSet presAssocID="{FB398428-9C02-4562-8326-4439DBC7EC67}" presName="horz1" presStyleCnt="0"/>
      <dgm:spPr/>
    </dgm:pt>
    <dgm:pt modelId="{30E48EB2-24AA-BE44-85B9-12F799857337}" type="pres">
      <dgm:prSet presAssocID="{FB398428-9C02-4562-8326-4439DBC7EC67}" presName="tx1" presStyleLbl="revTx" presStyleIdx="1" presStyleCnt="2"/>
      <dgm:spPr/>
    </dgm:pt>
    <dgm:pt modelId="{59658275-2142-C64E-A0BD-B9613564AFD5}" type="pres">
      <dgm:prSet presAssocID="{FB398428-9C02-4562-8326-4439DBC7EC67}" presName="vert1" presStyleCnt="0"/>
      <dgm:spPr/>
    </dgm:pt>
  </dgm:ptLst>
  <dgm:cxnLst>
    <dgm:cxn modelId="{7F011205-B969-AC49-BD22-90BAFC25E268}" type="presOf" srcId="{FB398428-9C02-4562-8326-4439DBC7EC67}" destId="{30E48EB2-24AA-BE44-85B9-12F799857337}" srcOrd="0" destOrd="0" presId="urn:microsoft.com/office/officeart/2008/layout/LinedList"/>
    <dgm:cxn modelId="{7473DE18-B662-B142-A23A-BB4053A54830}" type="presOf" srcId="{DA9B58F8-B431-4E7B-B88C-4920F910FF92}" destId="{7B320927-BD72-3E42-89B0-A2215BEBD708}" srcOrd="0" destOrd="0" presId="urn:microsoft.com/office/officeart/2008/layout/LinedList"/>
    <dgm:cxn modelId="{55210C8C-20E2-4760-A45C-A719B85ADDC8}" srcId="{DA9B58F8-B431-4E7B-B88C-4920F910FF92}" destId="{A413E1ED-1410-43F9-8889-9AC6699E7358}" srcOrd="0" destOrd="0" parTransId="{B9F4386F-970E-4DAF-AB1E-B827BC8D4E74}" sibTransId="{3E7084CF-DF16-41C6-AF42-56F1946D4BEF}"/>
    <dgm:cxn modelId="{FE0BFE9B-CF3B-F541-9928-DED0AFA832AE}" type="presOf" srcId="{A413E1ED-1410-43F9-8889-9AC6699E7358}" destId="{9138273D-7580-8A40-BCD2-C81778620EE1}" srcOrd="0" destOrd="0" presId="urn:microsoft.com/office/officeart/2008/layout/LinedList"/>
    <dgm:cxn modelId="{51FA4DE3-499B-4D55-986F-D3B197BAFBA5}" srcId="{DA9B58F8-B431-4E7B-B88C-4920F910FF92}" destId="{FB398428-9C02-4562-8326-4439DBC7EC67}" srcOrd="1" destOrd="0" parTransId="{3C254339-1218-4D6A-BCBD-BB609CC36C7A}" sibTransId="{F88E3211-31C8-4176-9A9C-A8A7893EFF75}"/>
    <dgm:cxn modelId="{A4DA27E8-8A7F-694D-A8C2-7EB578A2F604}" type="presParOf" srcId="{7B320927-BD72-3E42-89B0-A2215BEBD708}" destId="{9E6EE626-9403-EE4F-A511-4AB6BCEB3FA0}" srcOrd="0" destOrd="0" presId="urn:microsoft.com/office/officeart/2008/layout/LinedList"/>
    <dgm:cxn modelId="{ABA79019-7377-5643-9E06-DC5FC15BB689}" type="presParOf" srcId="{7B320927-BD72-3E42-89B0-A2215BEBD708}" destId="{C7A28D42-777A-8F41-9A10-BC5BA7D6C90D}" srcOrd="1" destOrd="0" presId="urn:microsoft.com/office/officeart/2008/layout/LinedList"/>
    <dgm:cxn modelId="{C61A9534-26E2-B74C-81EC-C3928B9CC729}" type="presParOf" srcId="{C7A28D42-777A-8F41-9A10-BC5BA7D6C90D}" destId="{9138273D-7580-8A40-BCD2-C81778620EE1}" srcOrd="0" destOrd="0" presId="urn:microsoft.com/office/officeart/2008/layout/LinedList"/>
    <dgm:cxn modelId="{C6FD7D29-9564-2E44-BF6C-807AEA583B37}" type="presParOf" srcId="{C7A28D42-777A-8F41-9A10-BC5BA7D6C90D}" destId="{8A6095D6-FB73-B342-81A3-093B3917D91A}" srcOrd="1" destOrd="0" presId="urn:microsoft.com/office/officeart/2008/layout/LinedList"/>
    <dgm:cxn modelId="{A2DDB98A-4D71-7941-84EA-1701E4420769}" type="presParOf" srcId="{7B320927-BD72-3E42-89B0-A2215BEBD708}" destId="{3B0ACFB1-0CF4-5E4E-A992-F41A636B553F}" srcOrd="2" destOrd="0" presId="urn:microsoft.com/office/officeart/2008/layout/LinedList"/>
    <dgm:cxn modelId="{40006C6E-9A9E-3A4E-86F8-B3866EC24151}" type="presParOf" srcId="{7B320927-BD72-3E42-89B0-A2215BEBD708}" destId="{F6B5EE70-C419-0F49-920E-74A7357154A5}" srcOrd="3" destOrd="0" presId="urn:microsoft.com/office/officeart/2008/layout/LinedList"/>
    <dgm:cxn modelId="{746F17F7-2D4B-BE41-B3B5-359548DF7DA1}" type="presParOf" srcId="{F6B5EE70-C419-0F49-920E-74A7357154A5}" destId="{30E48EB2-24AA-BE44-85B9-12F799857337}" srcOrd="0" destOrd="0" presId="urn:microsoft.com/office/officeart/2008/layout/LinedList"/>
    <dgm:cxn modelId="{45719AE8-50A4-3A4C-85E7-7AF6C13B440D}" type="presParOf" srcId="{F6B5EE70-C419-0F49-920E-74A7357154A5}" destId="{59658275-2142-C64E-A0BD-B9613564AFD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33BDA5-CD93-404D-8713-093ABE681A7F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1CE0D41-E5AE-41BA-A1EB-ABC3F5F8D167}">
      <dgm:prSet custT="1"/>
      <dgm:spPr/>
      <dgm:t>
        <a:bodyPr/>
        <a:lstStyle/>
        <a:p>
          <a:r>
            <a:rPr lang="en-US" sz="2000" dirty="0">
              <a:latin typeface="Helvetica" pitchFamily="2" charset="0"/>
            </a:rPr>
            <a:t>1. Consistent with the private benefits hypothesis, managers of politically connected firms are more likely to receive recognition in the political media or a promotion to a senior government position than are managers of domestically listed firms. Thus, this finding explains why more politically connected SOEs are listing overseas.</a:t>
          </a:r>
        </a:p>
      </dgm:t>
    </dgm:pt>
    <dgm:pt modelId="{4B6E8779-2425-4FC4-8AD2-752D572A3B25}" type="parTrans" cxnId="{5F272DD3-C5EA-41DB-9B50-339264A4C921}">
      <dgm:prSet/>
      <dgm:spPr/>
      <dgm:t>
        <a:bodyPr/>
        <a:lstStyle/>
        <a:p>
          <a:endParaRPr lang="en-US"/>
        </a:p>
      </dgm:t>
    </dgm:pt>
    <dgm:pt modelId="{8F3D52A8-ED6F-4185-8662-F6034396BAD0}" type="sibTrans" cxnId="{5F272DD3-C5EA-41DB-9B50-339264A4C921}">
      <dgm:prSet/>
      <dgm:spPr/>
      <dgm:t>
        <a:bodyPr/>
        <a:lstStyle/>
        <a:p>
          <a:endParaRPr lang="en-US"/>
        </a:p>
      </dgm:t>
    </dgm:pt>
    <dgm:pt modelId="{02CB2BC0-16E6-4DC5-B36E-B800CDC4EE8D}">
      <dgm:prSet custT="1"/>
      <dgm:spPr/>
      <dgm:t>
        <a:bodyPr/>
        <a:lstStyle/>
        <a:p>
          <a:r>
            <a:rPr lang="en-US" sz="2000" dirty="0">
              <a:latin typeface="Helvetica" pitchFamily="2" charset="0"/>
            </a:rPr>
            <a:t>2. Instead of the performance hypothesis that politically connected firms are listed overseas because of their superior performance, the evidence suggests that connected firms are rent seekers and underperform non-politically connected firms.</a:t>
          </a:r>
        </a:p>
      </dgm:t>
    </dgm:pt>
    <dgm:pt modelId="{2CBE39F0-FCBC-44E6-9BCF-313BF3543F4A}" type="parTrans" cxnId="{E38E69FE-AA93-4769-BDC9-9C2014861F88}">
      <dgm:prSet/>
      <dgm:spPr/>
      <dgm:t>
        <a:bodyPr/>
        <a:lstStyle/>
        <a:p>
          <a:endParaRPr lang="en-US"/>
        </a:p>
      </dgm:t>
    </dgm:pt>
    <dgm:pt modelId="{13629F69-F19F-4F36-B2D3-9959631DD865}" type="sibTrans" cxnId="{E38E69FE-AA93-4769-BDC9-9C2014861F88}">
      <dgm:prSet/>
      <dgm:spPr/>
      <dgm:t>
        <a:bodyPr/>
        <a:lstStyle/>
        <a:p>
          <a:endParaRPr lang="en-US"/>
        </a:p>
      </dgm:t>
    </dgm:pt>
    <dgm:pt modelId="{B4AC9421-5D7C-4DB0-BC6E-635AE4C6D486}">
      <dgm:prSet custT="1"/>
      <dgm:spPr/>
      <dgm:t>
        <a:bodyPr/>
        <a:lstStyle/>
        <a:p>
          <a:r>
            <a:rPr lang="en-US" sz="2000" dirty="0">
              <a:latin typeface="Helvetica" pitchFamily="2" charset="0"/>
            </a:rPr>
            <a:t>3. The additional analysis shows that among overseas listed SOEs, the average sales growth during the pre-listing period is significantly lower for politically connected firms than for non-politically connected firms.</a:t>
          </a:r>
        </a:p>
      </dgm:t>
    </dgm:pt>
    <dgm:pt modelId="{6844D6E4-D0BE-454F-9AC8-D298B95A2718}" type="parTrans" cxnId="{BF32D58A-A6BA-42E9-9927-0517FDA90053}">
      <dgm:prSet/>
      <dgm:spPr/>
      <dgm:t>
        <a:bodyPr/>
        <a:lstStyle/>
        <a:p>
          <a:endParaRPr lang="en-US"/>
        </a:p>
      </dgm:t>
    </dgm:pt>
    <dgm:pt modelId="{2062F728-324B-4538-8035-89BBAEC93F3C}" type="sibTrans" cxnId="{BF32D58A-A6BA-42E9-9927-0517FDA90053}">
      <dgm:prSet/>
      <dgm:spPr/>
      <dgm:t>
        <a:bodyPr/>
        <a:lstStyle/>
        <a:p>
          <a:endParaRPr lang="en-US"/>
        </a:p>
      </dgm:t>
    </dgm:pt>
    <dgm:pt modelId="{6A091876-4DE9-49D9-BA1A-38640D11A049}">
      <dgm:prSet custT="1"/>
      <dgm:spPr/>
      <dgm:t>
        <a:bodyPr/>
        <a:lstStyle/>
        <a:p>
          <a:r>
            <a:rPr lang="en-US" sz="2000" dirty="0">
              <a:latin typeface="Helvetica" pitchFamily="2" charset="0"/>
            </a:rPr>
            <a:t>4. In addition, there is no significant difference in earnings management prior to listing between politically connected and non-politically connected firms.</a:t>
          </a:r>
        </a:p>
      </dgm:t>
    </dgm:pt>
    <dgm:pt modelId="{AC95DD7A-A220-4B35-9577-A3999BF7F621}" type="parTrans" cxnId="{A02190B9-24D6-4D64-A8DA-AE17C86979F5}">
      <dgm:prSet/>
      <dgm:spPr/>
      <dgm:t>
        <a:bodyPr/>
        <a:lstStyle/>
        <a:p>
          <a:endParaRPr lang="en-US"/>
        </a:p>
      </dgm:t>
    </dgm:pt>
    <dgm:pt modelId="{2CF6B445-8983-4CAF-962F-BA183FE63122}" type="sibTrans" cxnId="{A02190B9-24D6-4D64-A8DA-AE17C86979F5}">
      <dgm:prSet/>
      <dgm:spPr/>
      <dgm:t>
        <a:bodyPr/>
        <a:lstStyle/>
        <a:p>
          <a:endParaRPr lang="en-US"/>
        </a:p>
      </dgm:t>
    </dgm:pt>
    <dgm:pt modelId="{DD9C8457-7DD5-E946-B367-6484B04CDCE3}" type="pres">
      <dgm:prSet presAssocID="{2F33BDA5-CD93-404D-8713-093ABE681A7F}" presName="vert0" presStyleCnt="0">
        <dgm:presLayoutVars>
          <dgm:dir/>
          <dgm:animOne val="branch"/>
          <dgm:animLvl val="lvl"/>
        </dgm:presLayoutVars>
      </dgm:prSet>
      <dgm:spPr/>
    </dgm:pt>
    <dgm:pt modelId="{9239B469-F07E-B945-9140-457CB639B49A}" type="pres">
      <dgm:prSet presAssocID="{61CE0D41-E5AE-41BA-A1EB-ABC3F5F8D167}" presName="thickLine" presStyleLbl="alignNode1" presStyleIdx="0" presStyleCnt="4"/>
      <dgm:spPr/>
    </dgm:pt>
    <dgm:pt modelId="{FAE61D87-A23F-A64E-BBC3-28F9EA0CF039}" type="pres">
      <dgm:prSet presAssocID="{61CE0D41-E5AE-41BA-A1EB-ABC3F5F8D167}" presName="horz1" presStyleCnt="0"/>
      <dgm:spPr/>
    </dgm:pt>
    <dgm:pt modelId="{015CA3C2-E7D3-C848-873B-F6BF78A56D3D}" type="pres">
      <dgm:prSet presAssocID="{61CE0D41-E5AE-41BA-A1EB-ABC3F5F8D167}" presName="tx1" presStyleLbl="revTx" presStyleIdx="0" presStyleCnt="4" custScaleY="130619"/>
      <dgm:spPr/>
    </dgm:pt>
    <dgm:pt modelId="{1882DB82-39EB-924F-8A7A-56B187F09FE2}" type="pres">
      <dgm:prSet presAssocID="{61CE0D41-E5AE-41BA-A1EB-ABC3F5F8D167}" presName="vert1" presStyleCnt="0"/>
      <dgm:spPr/>
    </dgm:pt>
    <dgm:pt modelId="{F7AE732C-DF6C-994F-87AE-A19C4AC12E6D}" type="pres">
      <dgm:prSet presAssocID="{02CB2BC0-16E6-4DC5-B36E-B800CDC4EE8D}" presName="thickLine" presStyleLbl="alignNode1" presStyleIdx="1" presStyleCnt="4"/>
      <dgm:spPr/>
    </dgm:pt>
    <dgm:pt modelId="{C6DBF7D3-8797-1C4E-83D5-7E95076D466B}" type="pres">
      <dgm:prSet presAssocID="{02CB2BC0-16E6-4DC5-B36E-B800CDC4EE8D}" presName="horz1" presStyleCnt="0"/>
      <dgm:spPr/>
    </dgm:pt>
    <dgm:pt modelId="{3C0D5120-B98E-E54F-97CA-48E343D84411}" type="pres">
      <dgm:prSet presAssocID="{02CB2BC0-16E6-4DC5-B36E-B800CDC4EE8D}" presName="tx1" presStyleLbl="revTx" presStyleIdx="1" presStyleCnt="4"/>
      <dgm:spPr/>
    </dgm:pt>
    <dgm:pt modelId="{23CD9B65-2B99-F846-B184-377962CB7506}" type="pres">
      <dgm:prSet presAssocID="{02CB2BC0-16E6-4DC5-B36E-B800CDC4EE8D}" presName="vert1" presStyleCnt="0"/>
      <dgm:spPr/>
    </dgm:pt>
    <dgm:pt modelId="{277C4F3B-6F16-7240-ADA3-306B1A0F5552}" type="pres">
      <dgm:prSet presAssocID="{B4AC9421-5D7C-4DB0-BC6E-635AE4C6D486}" presName="thickLine" presStyleLbl="alignNode1" presStyleIdx="2" presStyleCnt="4"/>
      <dgm:spPr/>
    </dgm:pt>
    <dgm:pt modelId="{6CC0D8CA-FDB8-8A4F-A7A7-0525FFEF7811}" type="pres">
      <dgm:prSet presAssocID="{B4AC9421-5D7C-4DB0-BC6E-635AE4C6D486}" presName="horz1" presStyleCnt="0"/>
      <dgm:spPr/>
    </dgm:pt>
    <dgm:pt modelId="{CEF09254-BBD3-904F-A2D0-4D8ABBBD7AB9}" type="pres">
      <dgm:prSet presAssocID="{B4AC9421-5D7C-4DB0-BC6E-635AE4C6D486}" presName="tx1" presStyleLbl="revTx" presStyleIdx="2" presStyleCnt="4"/>
      <dgm:spPr/>
    </dgm:pt>
    <dgm:pt modelId="{FC2D4F39-7D1E-5747-B082-8E7E6B890296}" type="pres">
      <dgm:prSet presAssocID="{B4AC9421-5D7C-4DB0-BC6E-635AE4C6D486}" presName="vert1" presStyleCnt="0"/>
      <dgm:spPr/>
    </dgm:pt>
    <dgm:pt modelId="{ABF6A8A8-9581-0541-9248-E08D753CB7F7}" type="pres">
      <dgm:prSet presAssocID="{6A091876-4DE9-49D9-BA1A-38640D11A049}" presName="thickLine" presStyleLbl="alignNode1" presStyleIdx="3" presStyleCnt="4"/>
      <dgm:spPr/>
    </dgm:pt>
    <dgm:pt modelId="{931D6B0B-2BDF-C446-81F8-1A96E7063315}" type="pres">
      <dgm:prSet presAssocID="{6A091876-4DE9-49D9-BA1A-38640D11A049}" presName="horz1" presStyleCnt="0"/>
      <dgm:spPr/>
    </dgm:pt>
    <dgm:pt modelId="{F6161F70-464A-454D-803D-399E4DE2B41B}" type="pres">
      <dgm:prSet presAssocID="{6A091876-4DE9-49D9-BA1A-38640D11A049}" presName="tx1" presStyleLbl="revTx" presStyleIdx="3" presStyleCnt="4"/>
      <dgm:spPr/>
    </dgm:pt>
    <dgm:pt modelId="{2E63808A-2BA4-2F46-9EBA-1CEFAA99E40B}" type="pres">
      <dgm:prSet presAssocID="{6A091876-4DE9-49D9-BA1A-38640D11A049}" presName="vert1" presStyleCnt="0"/>
      <dgm:spPr/>
    </dgm:pt>
  </dgm:ptLst>
  <dgm:cxnLst>
    <dgm:cxn modelId="{FA7A4378-4EDC-1F4E-8748-C893977608D3}" type="presOf" srcId="{B4AC9421-5D7C-4DB0-BC6E-635AE4C6D486}" destId="{CEF09254-BBD3-904F-A2D0-4D8ABBBD7AB9}" srcOrd="0" destOrd="0" presId="urn:microsoft.com/office/officeart/2008/layout/LinedList"/>
    <dgm:cxn modelId="{BF32D58A-A6BA-42E9-9927-0517FDA90053}" srcId="{2F33BDA5-CD93-404D-8713-093ABE681A7F}" destId="{B4AC9421-5D7C-4DB0-BC6E-635AE4C6D486}" srcOrd="2" destOrd="0" parTransId="{6844D6E4-D0BE-454F-9AC8-D298B95A2718}" sibTransId="{2062F728-324B-4538-8035-89BBAEC93F3C}"/>
    <dgm:cxn modelId="{BE88458D-301D-0C47-8D63-DB7E51A82489}" type="presOf" srcId="{02CB2BC0-16E6-4DC5-B36E-B800CDC4EE8D}" destId="{3C0D5120-B98E-E54F-97CA-48E343D84411}" srcOrd="0" destOrd="0" presId="urn:microsoft.com/office/officeart/2008/layout/LinedList"/>
    <dgm:cxn modelId="{BF83838D-DACD-FD4B-9C9A-B823E94914A8}" type="presOf" srcId="{61CE0D41-E5AE-41BA-A1EB-ABC3F5F8D167}" destId="{015CA3C2-E7D3-C848-873B-F6BF78A56D3D}" srcOrd="0" destOrd="0" presId="urn:microsoft.com/office/officeart/2008/layout/LinedList"/>
    <dgm:cxn modelId="{EB06539A-0812-244B-AF4D-AA248F245A48}" type="presOf" srcId="{2F33BDA5-CD93-404D-8713-093ABE681A7F}" destId="{DD9C8457-7DD5-E946-B367-6484B04CDCE3}" srcOrd="0" destOrd="0" presId="urn:microsoft.com/office/officeart/2008/layout/LinedList"/>
    <dgm:cxn modelId="{4240E8AE-A610-B74B-A671-0978CA85C850}" type="presOf" srcId="{6A091876-4DE9-49D9-BA1A-38640D11A049}" destId="{F6161F70-464A-454D-803D-399E4DE2B41B}" srcOrd="0" destOrd="0" presId="urn:microsoft.com/office/officeart/2008/layout/LinedList"/>
    <dgm:cxn modelId="{A02190B9-24D6-4D64-A8DA-AE17C86979F5}" srcId="{2F33BDA5-CD93-404D-8713-093ABE681A7F}" destId="{6A091876-4DE9-49D9-BA1A-38640D11A049}" srcOrd="3" destOrd="0" parTransId="{AC95DD7A-A220-4B35-9577-A3999BF7F621}" sibTransId="{2CF6B445-8983-4CAF-962F-BA183FE63122}"/>
    <dgm:cxn modelId="{5F272DD3-C5EA-41DB-9B50-339264A4C921}" srcId="{2F33BDA5-CD93-404D-8713-093ABE681A7F}" destId="{61CE0D41-E5AE-41BA-A1EB-ABC3F5F8D167}" srcOrd="0" destOrd="0" parTransId="{4B6E8779-2425-4FC4-8AD2-752D572A3B25}" sibTransId="{8F3D52A8-ED6F-4185-8662-F6034396BAD0}"/>
    <dgm:cxn modelId="{E38E69FE-AA93-4769-BDC9-9C2014861F88}" srcId="{2F33BDA5-CD93-404D-8713-093ABE681A7F}" destId="{02CB2BC0-16E6-4DC5-B36E-B800CDC4EE8D}" srcOrd="1" destOrd="0" parTransId="{2CBE39F0-FCBC-44E6-9BCF-313BF3543F4A}" sibTransId="{13629F69-F19F-4F36-B2D3-9959631DD865}"/>
    <dgm:cxn modelId="{4FB95650-D629-9444-B464-841615F58637}" type="presParOf" srcId="{DD9C8457-7DD5-E946-B367-6484B04CDCE3}" destId="{9239B469-F07E-B945-9140-457CB639B49A}" srcOrd="0" destOrd="0" presId="urn:microsoft.com/office/officeart/2008/layout/LinedList"/>
    <dgm:cxn modelId="{8C9A1919-6632-A24D-97D4-6482B8035F84}" type="presParOf" srcId="{DD9C8457-7DD5-E946-B367-6484B04CDCE3}" destId="{FAE61D87-A23F-A64E-BBC3-28F9EA0CF039}" srcOrd="1" destOrd="0" presId="urn:microsoft.com/office/officeart/2008/layout/LinedList"/>
    <dgm:cxn modelId="{CC42AF56-62D4-D840-9AE2-A0FDF810FF05}" type="presParOf" srcId="{FAE61D87-A23F-A64E-BBC3-28F9EA0CF039}" destId="{015CA3C2-E7D3-C848-873B-F6BF78A56D3D}" srcOrd="0" destOrd="0" presId="urn:microsoft.com/office/officeart/2008/layout/LinedList"/>
    <dgm:cxn modelId="{99B7CC75-DBAC-FB45-9DEA-6D843552973D}" type="presParOf" srcId="{FAE61D87-A23F-A64E-BBC3-28F9EA0CF039}" destId="{1882DB82-39EB-924F-8A7A-56B187F09FE2}" srcOrd="1" destOrd="0" presId="urn:microsoft.com/office/officeart/2008/layout/LinedList"/>
    <dgm:cxn modelId="{47EF5903-B6D0-4A4B-9CAE-A70E33FA9CA2}" type="presParOf" srcId="{DD9C8457-7DD5-E946-B367-6484B04CDCE3}" destId="{F7AE732C-DF6C-994F-87AE-A19C4AC12E6D}" srcOrd="2" destOrd="0" presId="urn:microsoft.com/office/officeart/2008/layout/LinedList"/>
    <dgm:cxn modelId="{C32F3CCF-1E32-D841-B1BA-4023AEC6F279}" type="presParOf" srcId="{DD9C8457-7DD5-E946-B367-6484B04CDCE3}" destId="{C6DBF7D3-8797-1C4E-83D5-7E95076D466B}" srcOrd="3" destOrd="0" presId="urn:microsoft.com/office/officeart/2008/layout/LinedList"/>
    <dgm:cxn modelId="{DB199696-960F-0E42-9866-DC2C0AC793C3}" type="presParOf" srcId="{C6DBF7D3-8797-1C4E-83D5-7E95076D466B}" destId="{3C0D5120-B98E-E54F-97CA-48E343D84411}" srcOrd="0" destOrd="0" presId="urn:microsoft.com/office/officeart/2008/layout/LinedList"/>
    <dgm:cxn modelId="{9FCF60F5-D02A-0644-A7FA-8FCE46DC0CD0}" type="presParOf" srcId="{C6DBF7D3-8797-1C4E-83D5-7E95076D466B}" destId="{23CD9B65-2B99-F846-B184-377962CB7506}" srcOrd="1" destOrd="0" presId="urn:microsoft.com/office/officeart/2008/layout/LinedList"/>
    <dgm:cxn modelId="{E8B6BE5A-B437-C44F-BA68-8969E20905F7}" type="presParOf" srcId="{DD9C8457-7DD5-E946-B367-6484B04CDCE3}" destId="{277C4F3B-6F16-7240-ADA3-306B1A0F5552}" srcOrd="4" destOrd="0" presId="urn:microsoft.com/office/officeart/2008/layout/LinedList"/>
    <dgm:cxn modelId="{CCB2FED0-B1ED-754A-9EBD-C1D87A8CC2BE}" type="presParOf" srcId="{DD9C8457-7DD5-E946-B367-6484B04CDCE3}" destId="{6CC0D8CA-FDB8-8A4F-A7A7-0525FFEF7811}" srcOrd="5" destOrd="0" presId="urn:microsoft.com/office/officeart/2008/layout/LinedList"/>
    <dgm:cxn modelId="{7F5E570D-9DDC-9741-837E-45E0471C854E}" type="presParOf" srcId="{6CC0D8CA-FDB8-8A4F-A7A7-0525FFEF7811}" destId="{CEF09254-BBD3-904F-A2D0-4D8ABBBD7AB9}" srcOrd="0" destOrd="0" presId="urn:microsoft.com/office/officeart/2008/layout/LinedList"/>
    <dgm:cxn modelId="{26D24E96-AEA1-4940-87ED-9DEF1AE06345}" type="presParOf" srcId="{6CC0D8CA-FDB8-8A4F-A7A7-0525FFEF7811}" destId="{FC2D4F39-7D1E-5747-B082-8E7E6B890296}" srcOrd="1" destOrd="0" presId="urn:microsoft.com/office/officeart/2008/layout/LinedList"/>
    <dgm:cxn modelId="{404F7508-F52C-F248-8E5C-E4F106735AE5}" type="presParOf" srcId="{DD9C8457-7DD5-E946-B367-6484B04CDCE3}" destId="{ABF6A8A8-9581-0541-9248-E08D753CB7F7}" srcOrd="6" destOrd="0" presId="urn:microsoft.com/office/officeart/2008/layout/LinedList"/>
    <dgm:cxn modelId="{E5447CAA-2E6E-5141-BE02-3706879921B6}" type="presParOf" srcId="{DD9C8457-7DD5-E946-B367-6484B04CDCE3}" destId="{931D6B0B-2BDF-C446-81F8-1A96E7063315}" srcOrd="7" destOrd="0" presId="urn:microsoft.com/office/officeart/2008/layout/LinedList"/>
    <dgm:cxn modelId="{A6C7AFD4-C33E-DE42-958D-3C21C83D5DF8}" type="presParOf" srcId="{931D6B0B-2BDF-C446-81F8-1A96E7063315}" destId="{F6161F70-464A-454D-803D-399E4DE2B41B}" srcOrd="0" destOrd="0" presId="urn:microsoft.com/office/officeart/2008/layout/LinedList"/>
    <dgm:cxn modelId="{4A4427CC-64F9-3C40-9DB2-FBD29C826C2E}" type="presParOf" srcId="{931D6B0B-2BDF-C446-81F8-1A96E7063315}" destId="{2E63808A-2BA4-2F46-9EBA-1CEFAA99E4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ABB0D0-0F89-3346-8179-2B046D4641AB}">
      <dsp:nvSpPr>
        <dsp:cNvPr id="0" name=""/>
        <dsp:cNvSpPr/>
      </dsp:nvSpPr>
      <dsp:spPr>
        <a:xfrm>
          <a:off x="0" y="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801026B-7046-8846-BC28-0883BE955C27}">
      <dsp:nvSpPr>
        <dsp:cNvPr id="0" name=""/>
        <dsp:cNvSpPr/>
      </dsp:nvSpPr>
      <dsp:spPr>
        <a:xfrm>
          <a:off x="0" y="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" pitchFamily="2" charset="0"/>
            </a:rPr>
            <a:t>SOE: State-owned enterprise. </a:t>
          </a:r>
        </a:p>
      </dsp:txBody>
      <dsp:txXfrm>
        <a:off x="0" y="0"/>
        <a:ext cx="6492875" cy="1276350"/>
      </dsp:txXfrm>
    </dsp:sp>
    <dsp:sp modelId="{E640B942-7D2A-FA4E-9AEF-2EA72BABC73F}">
      <dsp:nvSpPr>
        <dsp:cNvPr id="0" name=""/>
        <dsp:cNvSpPr/>
      </dsp:nvSpPr>
      <dsp:spPr>
        <a:xfrm>
          <a:off x="0" y="127635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ADFB7A8-FB40-FB4B-9ED9-132A8381C6D6}">
      <dsp:nvSpPr>
        <dsp:cNvPr id="0" name=""/>
        <dsp:cNvSpPr/>
      </dsp:nvSpPr>
      <dsp:spPr>
        <a:xfrm>
          <a:off x="0" y="12763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" pitchFamily="2" charset="0"/>
            </a:rPr>
            <a:t>Many SOEs are realizing privatization through listing in developed market overseas in the past decades.</a:t>
          </a:r>
        </a:p>
      </dsp:txBody>
      <dsp:txXfrm>
        <a:off x="0" y="1276350"/>
        <a:ext cx="6492875" cy="1276350"/>
      </dsp:txXfrm>
    </dsp:sp>
    <dsp:sp modelId="{FF609084-2D5F-D948-AE01-5713F4E7D1CD}">
      <dsp:nvSpPr>
        <dsp:cNvPr id="0" name=""/>
        <dsp:cNvSpPr/>
      </dsp:nvSpPr>
      <dsp:spPr>
        <a:xfrm>
          <a:off x="0" y="255270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B79F44-B600-5444-9054-5336E43544A0}">
      <dsp:nvSpPr>
        <dsp:cNvPr id="0" name=""/>
        <dsp:cNvSpPr/>
      </dsp:nvSpPr>
      <dsp:spPr>
        <a:xfrm>
          <a:off x="0" y="255270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" pitchFamily="2" charset="0"/>
            </a:rPr>
            <a:t>China has launched a privatization program of unprecedented magnitude in global financial markets.</a:t>
          </a:r>
        </a:p>
      </dsp:txBody>
      <dsp:txXfrm>
        <a:off x="0" y="2552700"/>
        <a:ext cx="6492875" cy="1276350"/>
      </dsp:txXfrm>
    </dsp:sp>
    <dsp:sp modelId="{62EBC39C-F313-2449-BCE6-0E610D4B51C3}">
      <dsp:nvSpPr>
        <dsp:cNvPr id="0" name=""/>
        <dsp:cNvSpPr/>
      </dsp:nvSpPr>
      <dsp:spPr>
        <a:xfrm>
          <a:off x="0" y="3829050"/>
          <a:ext cx="64928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510DA1-D540-2A46-B3FC-36403E0D37D5}">
      <dsp:nvSpPr>
        <dsp:cNvPr id="0" name=""/>
        <dsp:cNvSpPr/>
      </dsp:nvSpPr>
      <dsp:spPr>
        <a:xfrm>
          <a:off x="0" y="3829050"/>
          <a:ext cx="6492875" cy="127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Helvetica" pitchFamily="2" charset="0"/>
            </a:rPr>
            <a:t>Based on the strong tie between business and government in China, the authors want to explore the role of political connections in SOE’s decisions about overseas listing.</a:t>
          </a:r>
        </a:p>
      </dsp:txBody>
      <dsp:txXfrm>
        <a:off x="0" y="3829050"/>
        <a:ext cx="6492875" cy="1276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EE626-9403-EE4F-A511-4AB6BCEB3FA0}">
      <dsp:nvSpPr>
        <dsp:cNvPr id="0" name=""/>
        <dsp:cNvSpPr/>
      </dsp:nvSpPr>
      <dsp:spPr>
        <a:xfrm>
          <a:off x="0" y="0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38273D-7580-8A40-BCD2-C81778620EE1}">
      <dsp:nvSpPr>
        <dsp:cNvPr id="0" name=""/>
        <dsp:cNvSpPr/>
      </dsp:nvSpPr>
      <dsp:spPr>
        <a:xfrm>
          <a:off x="0" y="0"/>
          <a:ext cx="7315200" cy="22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Helvetica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itchFamily="2" charset="0"/>
            </a:rPr>
            <a:t>1018 Chinese SOEs listed domestic and overseas from 1992 to 2005. 939 are listed only on domestic stock exchanges (Shenzhen and Shanghai stock exchanges).</a:t>
          </a:r>
          <a:r>
            <a:rPr lang="zh-CN" sz="2000" kern="1200" dirty="0">
              <a:latin typeface="Helvetica" pitchFamily="2" charset="0"/>
            </a:rPr>
            <a:t> </a:t>
          </a:r>
          <a:r>
            <a:rPr lang="en-US" sz="2000" kern="1200" dirty="0">
              <a:latin typeface="Helvetica" pitchFamily="2" charset="0"/>
            </a:rPr>
            <a:t>Among the remaining 79 firms listed overseas, 78 are listed in Hong Kong, 14 in</a:t>
          </a:r>
          <a:r>
            <a:rPr lang="zh-CN" sz="2000" kern="1200" dirty="0">
              <a:latin typeface="Helvetica" pitchFamily="2" charset="0"/>
            </a:rPr>
            <a:t> </a:t>
          </a:r>
          <a:r>
            <a:rPr lang="en-US" sz="2000" kern="1200" dirty="0">
              <a:latin typeface="Helvetica" pitchFamily="2" charset="0"/>
            </a:rPr>
            <a:t>New York (14 also list in Hong Kong), and 5 in London(4 also list in Hong Kong)</a:t>
          </a:r>
          <a:r>
            <a:rPr lang="en-US" sz="2400" kern="1200" dirty="0">
              <a:latin typeface="Helvetica" pitchFamily="2" charset="0"/>
            </a:rPr>
            <a:t>.</a:t>
          </a:r>
        </a:p>
      </dsp:txBody>
      <dsp:txXfrm>
        <a:off x="0" y="0"/>
        <a:ext cx="7315200" cy="2262353"/>
      </dsp:txXfrm>
    </dsp:sp>
    <dsp:sp modelId="{3B0ACFB1-0CF4-5E4E-A992-F41A636B553F}">
      <dsp:nvSpPr>
        <dsp:cNvPr id="0" name=""/>
        <dsp:cNvSpPr/>
      </dsp:nvSpPr>
      <dsp:spPr>
        <a:xfrm>
          <a:off x="0" y="2262353"/>
          <a:ext cx="7315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E48EB2-24AA-BE44-85B9-12F799857337}">
      <dsp:nvSpPr>
        <dsp:cNvPr id="0" name=""/>
        <dsp:cNvSpPr/>
      </dsp:nvSpPr>
      <dsp:spPr>
        <a:xfrm>
          <a:off x="0" y="2262353"/>
          <a:ext cx="7315200" cy="22623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Helvetica" pitchFamily="2" charset="0"/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itchFamily="2" charset="0"/>
            </a:rPr>
            <a:t>Hong Kong is treated as overseas market because Hong Kong has a separate jurisdiction from China. In addition, the legal and financial environment in Hong Kong resembles those of other foreign markets.</a:t>
          </a:r>
        </a:p>
      </dsp:txBody>
      <dsp:txXfrm>
        <a:off x="0" y="2262353"/>
        <a:ext cx="7315200" cy="22623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9B469-F07E-B945-9140-457CB639B49A}">
      <dsp:nvSpPr>
        <dsp:cNvPr id="0" name=""/>
        <dsp:cNvSpPr/>
      </dsp:nvSpPr>
      <dsp:spPr>
        <a:xfrm>
          <a:off x="0" y="432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5CA3C2-E7D3-C848-873B-F6BF78A56D3D}">
      <dsp:nvSpPr>
        <dsp:cNvPr id="0" name=""/>
        <dsp:cNvSpPr/>
      </dsp:nvSpPr>
      <dsp:spPr>
        <a:xfrm>
          <a:off x="0" y="432"/>
          <a:ext cx="10505330" cy="1319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itchFamily="2" charset="0"/>
            </a:rPr>
            <a:t>1. Consistent with the private benefits hypothesis, managers of politically connected firms are more likely to receive recognition in the political media or a promotion to a senior government position than are managers of domestically listed firms. Thus, this finding explains why more politically connected SOEs are listing overseas.</a:t>
          </a:r>
        </a:p>
      </dsp:txBody>
      <dsp:txXfrm>
        <a:off x="0" y="432"/>
        <a:ext cx="10505330" cy="1319622"/>
      </dsp:txXfrm>
    </dsp:sp>
    <dsp:sp modelId="{F7AE732C-DF6C-994F-87AE-A19C4AC12E6D}">
      <dsp:nvSpPr>
        <dsp:cNvPr id="0" name=""/>
        <dsp:cNvSpPr/>
      </dsp:nvSpPr>
      <dsp:spPr>
        <a:xfrm>
          <a:off x="0" y="1320054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0D5120-B98E-E54F-97CA-48E343D84411}">
      <dsp:nvSpPr>
        <dsp:cNvPr id="0" name=""/>
        <dsp:cNvSpPr/>
      </dsp:nvSpPr>
      <dsp:spPr>
        <a:xfrm>
          <a:off x="0" y="1320054"/>
          <a:ext cx="10515600" cy="101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itchFamily="2" charset="0"/>
            </a:rPr>
            <a:t>2. Instead of the performance hypothesis that politically connected firms are listed overseas because of their superior performance, the evidence suggests that connected firms are rent seekers and underperform non-politically connected firms.</a:t>
          </a:r>
        </a:p>
      </dsp:txBody>
      <dsp:txXfrm>
        <a:off x="0" y="1320054"/>
        <a:ext cx="10515600" cy="1010283"/>
      </dsp:txXfrm>
    </dsp:sp>
    <dsp:sp modelId="{277C4F3B-6F16-7240-ADA3-306B1A0F5552}">
      <dsp:nvSpPr>
        <dsp:cNvPr id="0" name=""/>
        <dsp:cNvSpPr/>
      </dsp:nvSpPr>
      <dsp:spPr>
        <a:xfrm>
          <a:off x="0" y="2330338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F09254-BBD3-904F-A2D0-4D8ABBBD7AB9}">
      <dsp:nvSpPr>
        <dsp:cNvPr id="0" name=""/>
        <dsp:cNvSpPr/>
      </dsp:nvSpPr>
      <dsp:spPr>
        <a:xfrm>
          <a:off x="0" y="2330338"/>
          <a:ext cx="10515600" cy="101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itchFamily="2" charset="0"/>
            </a:rPr>
            <a:t>3. The additional analysis shows that among overseas listed SOEs, the average sales growth during the pre-listing period is significantly lower for politically connected firms than for non-politically connected firms.</a:t>
          </a:r>
        </a:p>
      </dsp:txBody>
      <dsp:txXfrm>
        <a:off x="0" y="2330338"/>
        <a:ext cx="10515600" cy="1010283"/>
      </dsp:txXfrm>
    </dsp:sp>
    <dsp:sp modelId="{ABF6A8A8-9581-0541-9248-E08D753CB7F7}">
      <dsp:nvSpPr>
        <dsp:cNvPr id="0" name=""/>
        <dsp:cNvSpPr/>
      </dsp:nvSpPr>
      <dsp:spPr>
        <a:xfrm>
          <a:off x="0" y="3340622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61F70-464A-454D-803D-399E4DE2B41B}">
      <dsp:nvSpPr>
        <dsp:cNvPr id="0" name=""/>
        <dsp:cNvSpPr/>
      </dsp:nvSpPr>
      <dsp:spPr>
        <a:xfrm>
          <a:off x="0" y="3340622"/>
          <a:ext cx="10515600" cy="1010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Helvetica" pitchFamily="2" charset="0"/>
            </a:rPr>
            <a:t>4. In addition, there is no significant difference in earnings management prior to listing between politically connected and non-politically connected firms.</a:t>
          </a:r>
        </a:p>
      </dsp:txBody>
      <dsp:txXfrm>
        <a:off x="0" y="3340622"/>
        <a:ext cx="10515600" cy="1010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B157BB-39EB-5D44-A13C-0A66288C6EE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3EF0B-849E-0A4C-9942-002B05DDFA5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6499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EF0B-849E-0A4C-9942-002B05DDFA53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7480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EF0B-849E-0A4C-9942-002B05DDFA53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453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EF0B-849E-0A4C-9942-002B05DDFA53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0109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3EF0B-849E-0A4C-9942-002B05DDFA53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2540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58867D-7D90-B74A-8F10-7C713A69B7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3733711-FC0F-BD49-AA1E-8ECCAB6FE6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FE10C6-E2A1-C444-828B-7E5C7FA0A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E1C915-D7D9-844D-BFB4-546727FA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86A2E7-F006-5845-BADA-96A9D864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34794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267BE3-37B0-3545-8E5D-DA4CC4E69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EFDC7B5-EA26-2949-8D5D-5B62724A2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87AC2EC-4DD3-0A41-A1F7-C33254E6C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687CDA-1836-254D-B956-EAFBD1CCF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C6DAFB-7FB8-BD49-8B13-6C221082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8275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038093D-0D3C-C74A-AE08-95AC9153A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B87E3EB-2333-DD4D-9B8B-FD89CBC1B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D6293-6358-4549-9AA5-0C99D1DD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BC0EDD5-E4D6-0240-AC5D-6B23B01D2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B67A26-1C9C-2E4A-9DB7-F45AD3717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3576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55BF6E-0961-0C46-AB49-E8DF4884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1CBDC0-3C4F-8A44-AB0C-C1F670558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30D3B3-EA14-8A41-8976-0FCE973C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935833-4D37-C445-8084-59DBA736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136993-7D79-1B42-9810-F044E2D0B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1232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A4D792-7C6B-914A-8CF2-C2C4C141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5C5720-0FEE-FA4D-91DF-83A830E44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C1AFC5-B414-934D-9F42-356972FD2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4C9945-9494-7547-B1C7-3425B516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87A84F-754B-0F4C-8E85-A28F1D772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0918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3C2E97-18B8-D245-A5C2-4C2570E65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0D5B8-C080-2847-8A7D-00A7140C1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464AD84-1036-0F4E-A701-DC7FCD115F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ACCD42B-432A-A246-AC61-EF51E038B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AEE8D97-B494-4345-B610-D12DB8FFD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22CB91-6C69-114A-86F0-B240B502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81475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D27BFE-F035-2846-B632-80BF6BCBF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238BE1-1E21-9146-BA8C-F1C899EA9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D7A8A20-F489-6047-BB79-1D056A31E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696EDD-E99F-5546-977D-417D0B0B8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B28CAB-1A03-6244-B891-66562C828C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DF5D376-0F17-C746-9236-E8444F50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C6BB64-AB00-6944-B88B-66699131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799DAD5-7C73-C94E-AF02-5CF5210AD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5881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C1339E-0249-FC4D-81CF-023EA0D7D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1964DD6-75C8-9347-8C85-13C83559D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5EE36E1-54E4-C44F-8D02-094D37098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A8DC08C-B96A-D348-AB84-A183C21E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5467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B88C35-4FBD-094C-9AD3-5091725C1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4D8D004-917B-3140-AE5B-E24FD382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A9A439-DAA1-9941-A73F-98C1D4B4F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2729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61B79-E3CF-E140-BB72-C954033B5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032AF00-96EA-574C-A068-504D3684D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190F2F-606B-2245-8B15-44859E4622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B5E9963-42C0-D543-850C-136578062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4AF9A2-0FA0-9240-996E-ABB0E72F4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1E9E42C-8572-044F-9484-6C796BE11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1940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9E7A13-1510-2C41-AF59-2A44BBA63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D44D8CC-574E-D244-AA8C-1942BFAD41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601FEC-DA39-0744-86AA-78184C4D15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4631CC5-3546-7746-A680-F16FFE58E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1086AF-C9FF-DC47-840F-7FE3B7341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7E8CCF1-74E1-F44B-8F1F-1FC00429F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412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5EB5ED0-DE11-2745-953C-B924A43F1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537787-5857-7E48-834D-89038188B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638E19-EB6F-CC4E-AC6C-3CEB483E8D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41E8-7A00-8E48-BEE5-42038A130FA6}" type="datetimeFigureOut">
              <a:rPr kumimoji="1" lang="zh-CN" altLang="en-US" smtClean="0"/>
              <a:t>2018/10/8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F7B229D-F71C-1B40-94DE-BE6F0430EC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CD9FA7-11A2-0648-9FEC-F9F9013DB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23B7F-1E7A-8F44-9984-C52153D554E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097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FA3400-769A-8443-8134-380A92643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sz="3700" dirty="0">
                <a:latin typeface="Helvetica" pitchFamily="2" charset="0"/>
              </a:rPr>
              <a:t>Political Considerations in the Decision of Chinese SOEs to List in Hong Kong</a:t>
            </a:r>
            <a:endParaRPr kumimoji="1" lang="zh-CN" altLang="en-US" sz="3700" dirty="0">
              <a:latin typeface="Helvetica" pitchFamily="2" charset="0"/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B345AD-A319-5E4A-BFFB-3A086FFA64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kumimoji="1" lang="en-US" altLang="zh-CN" sz="1400" dirty="0">
                <a:latin typeface="Helvetica" pitchFamily="2" charset="0"/>
              </a:rPr>
              <a:t>Originated from</a:t>
            </a:r>
            <a:r>
              <a:rPr kumimoji="1" lang="zh-CN" altLang="en-US" sz="1400" dirty="0">
                <a:latin typeface="Helvetica" pitchFamily="2" charset="0"/>
              </a:rPr>
              <a:t>：</a:t>
            </a:r>
            <a:r>
              <a:rPr kumimoji="1" lang="en-US" altLang="zh-CN" sz="1400" dirty="0" err="1">
                <a:latin typeface="Helvetica" pitchFamily="2" charset="0"/>
              </a:rPr>
              <a:t>Mingyi</a:t>
            </a:r>
            <a:r>
              <a:rPr kumimoji="1" lang="en-US" altLang="zh-CN" sz="1400" dirty="0">
                <a:latin typeface="Helvetica" pitchFamily="2" charset="0"/>
              </a:rPr>
              <a:t> Hung, T.J. Wong, </a:t>
            </a:r>
            <a:r>
              <a:rPr kumimoji="1" lang="en-US" altLang="zh-CN" sz="1400" dirty="0" err="1">
                <a:latin typeface="Helvetica" pitchFamily="2" charset="0"/>
              </a:rPr>
              <a:t>Tianyu</a:t>
            </a:r>
            <a:r>
              <a:rPr kumimoji="1" lang="en-US" altLang="zh-CN" sz="1400" dirty="0">
                <a:latin typeface="Helvetica" pitchFamily="2" charset="0"/>
              </a:rPr>
              <a:t> Zhang</a:t>
            </a:r>
          </a:p>
          <a:p>
            <a:pPr algn="l"/>
            <a:r>
              <a:rPr kumimoji="1" lang="en-US" altLang="zh-CN" sz="1100" dirty="0">
                <a:latin typeface="Helvetica" pitchFamily="2" charset="0"/>
              </a:rPr>
              <a:t>Presented by: Xizi Yu</a:t>
            </a:r>
            <a:endParaRPr kumimoji="1" lang="zh-CN" altLang="en-US" sz="1100" dirty="0">
              <a:latin typeface="Helvetica" pitchFamily="2" charset="0"/>
            </a:endParaRPr>
          </a:p>
        </p:txBody>
      </p:sp>
      <p:sp>
        <p:nvSpPr>
          <p:cNvPr id="8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14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650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A2CC3-AA36-4647-A5A3-31394ABB4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Two-stage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E501FE-0AF8-5D46-AABA-B80BEBAC8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853"/>
            <a:ext cx="10081591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Helvetica" pitchFamily="2" charset="0"/>
              </a:rPr>
              <a:t>One concern is that overseas listings is endogenous.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Instrumental variable approach: find instruments that are correlated with the endogenous variables(overseas listing) but exogenous(uncorrelated with error terms), then estimate a first-stage model.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Use predicted value of overseas listing in the place of this variable in second-stage.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Below are three instruments: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2" charset="0"/>
              </a:rPr>
              <a:t>Provincial legal environment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err="1">
                <a:latin typeface="Helvetica" pitchFamily="2" charset="0"/>
              </a:rPr>
              <a:t>Herfindhal</a:t>
            </a:r>
            <a:r>
              <a:rPr lang="en-US" sz="2000" dirty="0">
                <a:latin typeface="Helvetica" pitchFamily="2" charset="0"/>
              </a:rPr>
              <a:t> index (competitiveness of an industry)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2" charset="0"/>
              </a:rPr>
              <a:t>Central SOE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AD21AA-D6A1-7E47-BEC9-F6866379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30" y="5050879"/>
            <a:ext cx="9354671" cy="149414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788992D-9329-C54F-A9FB-969BB8053773}"/>
              </a:ext>
            </a:extLst>
          </p:cNvPr>
          <p:cNvCxnSpPr>
            <a:cxnSpLocks/>
          </p:cNvCxnSpPr>
          <p:nvPr/>
        </p:nvCxnSpPr>
        <p:spPr>
          <a:xfrm>
            <a:off x="3879062" y="5427530"/>
            <a:ext cx="2064538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04AB20-AA41-774F-BF2C-C82EA944B4E4}"/>
              </a:ext>
            </a:extLst>
          </p:cNvPr>
          <p:cNvCxnSpPr>
            <a:cxnSpLocks/>
          </p:cNvCxnSpPr>
          <p:nvPr/>
        </p:nvCxnSpPr>
        <p:spPr>
          <a:xfrm>
            <a:off x="8884816" y="5433137"/>
            <a:ext cx="131426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912531-8DF9-E446-A196-7225004C93E2}"/>
              </a:ext>
            </a:extLst>
          </p:cNvPr>
          <p:cNvCxnSpPr>
            <a:cxnSpLocks/>
          </p:cNvCxnSpPr>
          <p:nvPr/>
        </p:nvCxnSpPr>
        <p:spPr>
          <a:xfrm>
            <a:off x="6505032" y="5427530"/>
            <a:ext cx="1777322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0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912E068-7C94-294C-B03E-DB9DD3835F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418" y="802869"/>
            <a:ext cx="1246625" cy="5726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BF2D6D-2715-804D-A76B-AAE001BA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2" y="785284"/>
            <a:ext cx="2000404" cy="57260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20FF505-5083-E246-88B8-8F36117E8A85}"/>
              </a:ext>
            </a:extLst>
          </p:cNvPr>
          <p:cNvSpPr txBox="1"/>
          <p:nvPr/>
        </p:nvSpPr>
        <p:spPr>
          <a:xfrm>
            <a:off x="6037726" y="2106662"/>
            <a:ext cx="509643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The coefficient on legal environment is significantly positive at a P value less than 1%.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The coefficient on political connection is significantly positive at a P value less than 10%, which is consistent with our observation that politically connected SOEs are more likely to list overseas.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F-statistic equals to 23.92, which indicates there is no weak-instrument problem, since the critical value for three  instruments is 12.83.</a:t>
            </a:r>
          </a:p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5E9DF00-BB32-B445-8BF4-9DF07A4CDCB7}"/>
              </a:ext>
            </a:extLst>
          </p:cNvPr>
          <p:cNvSpPr txBox="1"/>
          <p:nvPr/>
        </p:nvSpPr>
        <p:spPr>
          <a:xfrm>
            <a:off x="6254829" y="808580"/>
            <a:ext cx="42408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Helvetica" pitchFamily="2" charset="0"/>
              </a:rPr>
              <a:t>First-Stage Model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548385-269D-A843-A6F8-3415BA7BBBAE}"/>
              </a:ext>
            </a:extLst>
          </p:cNvPr>
          <p:cNvCxnSpPr>
            <a:cxnSpLocks/>
          </p:cNvCxnSpPr>
          <p:nvPr/>
        </p:nvCxnSpPr>
        <p:spPr>
          <a:xfrm>
            <a:off x="1469969" y="1629252"/>
            <a:ext cx="2996523" cy="0"/>
          </a:xfrm>
          <a:prstGeom prst="line">
            <a:avLst/>
          </a:prstGeom>
          <a:ln w="254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73CB7F-CB54-E646-927D-0AE9B008C2E4}"/>
              </a:ext>
            </a:extLst>
          </p:cNvPr>
          <p:cNvCxnSpPr>
            <a:cxnSpLocks/>
          </p:cNvCxnSpPr>
          <p:nvPr/>
        </p:nvCxnSpPr>
        <p:spPr>
          <a:xfrm>
            <a:off x="1487554" y="4137990"/>
            <a:ext cx="2978938" cy="0"/>
          </a:xfrm>
          <a:prstGeom prst="line">
            <a:avLst/>
          </a:prstGeom>
          <a:ln w="254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03FEFFA-6006-8F49-B629-D1F84363CB6A}"/>
              </a:ext>
            </a:extLst>
          </p:cNvPr>
          <p:cNvCxnSpPr>
            <a:cxnSpLocks/>
          </p:cNvCxnSpPr>
          <p:nvPr/>
        </p:nvCxnSpPr>
        <p:spPr>
          <a:xfrm>
            <a:off x="1452384" y="6458554"/>
            <a:ext cx="3225123" cy="0"/>
          </a:xfrm>
          <a:prstGeom prst="line">
            <a:avLst/>
          </a:prstGeom>
          <a:ln w="254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97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1F3230-44CC-3D41-96DF-33598BB0D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42" y="900953"/>
            <a:ext cx="10577657" cy="27700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7D5549-10A0-1343-BC3B-1EC720F9AF68}"/>
                  </a:ext>
                </a:extLst>
              </p:cNvPr>
              <p:cNvSpPr txBox="1"/>
              <p:nvPr/>
            </p:nvSpPr>
            <p:spPr>
              <a:xfrm>
                <a:off x="1048871" y="3886200"/>
                <a:ext cx="1047002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latin typeface="Helvetica" pitchFamily="2" charset="0"/>
                  </a:rPr>
                  <a:t>The coefficient on overseas listing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Helvetica" pitchFamily="2" charset="0"/>
                  </a:rPr>
                  <a:t>is significantly positive, indicating that overseas listing is associated with increased profitability and greater post-listing performance for firms without political connections.</a:t>
                </a: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85750" indent="-285750"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Helvetica" pitchFamily="2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Helvetica" pitchFamily="2" charset="0"/>
                  </a:rPr>
                  <a:t>is significantly negative, indicating that the bonding effect of listing overseas for politically connected firms is actually less than for non-politically connected firms.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Helvetica" pitchFamily="2" charset="0"/>
                  </a:rPr>
                  <a:t> </a:t>
                </a:r>
                <a:r>
                  <a:rPr lang="en-US" dirty="0">
                    <a:solidFill>
                      <a:schemeClr val="tx1"/>
                    </a:solidFill>
                    <a:latin typeface="Helvetica" pitchFamily="2" charset="0"/>
                  </a:rPr>
                  <a:t>shows how much politically connected firms will outperform non-politically connected firms after listing.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  <a:latin typeface="Helvetica" pitchFamily="2" charset="0"/>
                  </a:rPr>
                  <a:t> are significantly negative at a P value less than 10% in all models, except for OLS model using CAR as dependent variable.</a:t>
                </a:r>
              </a:p>
              <a:p>
                <a:pPr marL="285750" indent="-285750">
                  <a:buFont typeface="Wingdings" pitchFamily="2" charset="2"/>
                  <a:buChar char="Ø"/>
                </a:pPr>
                <a:r>
                  <a:rPr lang="en-US" dirty="0">
                    <a:latin typeface="Helvetica" pitchFamily="2" charset="0"/>
                  </a:rPr>
                  <a:t>The results are inconsistent with performance hypothesis.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47D5549-10A0-1343-BC3B-1EC720F9A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71" y="3886200"/>
                <a:ext cx="10470028" cy="2585323"/>
              </a:xfrm>
              <a:prstGeom prst="rect">
                <a:avLst/>
              </a:prstGeom>
              <a:blipFill>
                <a:blip r:embed="rId3"/>
                <a:stretch>
                  <a:fillRect l="-364" t="-976" r="-606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8368DF0-CC7A-9741-A312-98AED88F4298}"/>
              </a:ext>
            </a:extLst>
          </p:cNvPr>
          <p:cNvCxnSpPr>
            <a:cxnSpLocks/>
          </p:cNvCxnSpPr>
          <p:nvPr/>
        </p:nvCxnSpPr>
        <p:spPr>
          <a:xfrm>
            <a:off x="4986892" y="3417020"/>
            <a:ext cx="6320015" cy="0"/>
          </a:xfrm>
          <a:prstGeom prst="line">
            <a:avLst/>
          </a:prstGeom>
          <a:ln w="254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532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943E-8528-6C4A-A027-7DE555227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1385"/>
            <a:ext cx="10515600" cy="1325563"/>
          </a:xfrm>
        </p:spPr>
        <p:txBody>
          <a:bodyPr/>
          <a:lstStyle/>
          <a:p>
            <a:r>
              <a:rPr lang="en-US" altLang="zh-CN" dirty="0">
                <a:latin typeface="Helvetica" pitchFamily="2" charset="0"/>
              </a:rPr>
              <a:t>Empirical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0455D-AEE0-EC45-840F-92372FDAC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12" y="2223191"/>
            <a:ext cx="10147852" cy="4351338"/>
          </a:xfrm>
        </p:spPr>
        <p:txBody>
          <a:bodyPr/>
          <a:lstStyle/>
          <a:p>
            <a:r>
              <a:rPr lang="en-US" sz="2000" dirty="0">
                <a:latin typeface="Helvetica" pitchFamily="2" charset="0"/>
              </a:rPr>
              <a:t>Overseas listing is associated with increased profitability and greater post-listing stock performance for firms without political connections. </a:t>
            </a:r>
          </a:p>
          <a:p>
            <a:r>
              <a:rPr lang="en-US" sz="2000" dirty="0">
                <a:latin typeface="Helvetica" pitchFamily="2" charset="0"/>
              </a:rPr>
              <a:t>This is consistent with prior studies suggesting that listing overseas has bonding effects which improve firm performance.</a:t>
            </a:r>
          </a:p>
          <a:p>
            <a:r>
              <a:rPr lang="en-US" sz="2000" dirty="0">
                <a:latin typeface="Helvetica" pitchFamily="2" charset="0"/>
              </a:rPr>
              <a:t>The improvement in post-listing performance associated with overseas listing is reduced for politically connected firms.</a:t>
            </a:r>
          </a:p>
          <a:p>
            <a:r>
              <a:rPr lang="en-US" sz="2000" dirty="0">
                <a:latin typeface="Helvetica" pitchFamily="2" charset="0"/>
              </a:rPr>
              <a:t>Contrary to our performance hypothesis, among overseas listed firms, politically connected firms </a:t>
            </a:r>
            <a:r>
              <a:rPr lang="en-US" altLang="zh-CN" sz="2000" dirty="0">
                <a:latin typeface="Helvetica" pitchFamily="2" charset="0"/>
              </a:rPr>
              <a:t>underperform</a:t>
            </a:r>
            <a:r>
              <a:rPr lang="en-US" sz="2000" dirty="0">
                <a:latin typeface="Helvetica" pitchFamily="2" charset="0"/>
              </a:rPr>
              <a:t> non-politically connected firms subsequent to listing.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6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7438C-9178-664B-A0F6-63D9F9A72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latin typeface="Helvetica" pitchFamily="2" charset="0"/>
              </a:rPr>
              <a:t>Private Benefits Hypothesis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4BFEAE-10A4-0442-AAAE-F3689B7A5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10530" cy="4351338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2000" dirty="0">
                <a:latin typeface="Helvetica" pitchFamily="2" charset="0"/>
              </a:rPr>
              <a:t>Politically connected firms are more likely to list overseas because their managers are using overseas listing as a mechanism to generate private political benefits.</a:t>
            </a:r>
          </a:p>
          <a:p>
            <a:pPr marL="0" indent="0">
              <a:buNone/>
            </a:pPr>
            <a:endParaRPr kumimoji="1" lang="en-US" altLang="zh-CN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kumimoji="1" lang="en-US" altLang="zh-CN" sz="2000" dirty="0">
                <a:latin typeface="Helvetica" pitchFamily="2" charset="0"/>
              </a:rPr>
              <a:t>Logic</a:t>
            </a:r>
            <a:r>
              <a:rPr kumimoji="1" lang="zh-CN" altLang="en-US" sz="2000" dirty="0">
                <a:latin typeface="Helvetica" pitchFamily="2" charset="0"/>
              </a:rPr>
              <a:t> </a:t>
            </a:r>
            <a:r>
              <a:rPr kumimoji="1" lang="en-US" altLang="zh-CN" sz="2000" dirty="0">
                <a:latin typeface="Helvetica" pitchFamily="2" charset="0"/>
              </a:rPr>
              <a:t>Behind</a:t>
            </a:r>
            <a:r>
              <a:rPr kumimoji="1" lang="zh-CN" altLang="en-US" sz="2000" dirty="0">
                <a:latin typeface="Helvetica" pitchFamily="2" charset="0"/>
              </a:rPr>
              <a:t>：</a:t>
            </a:r>
            <a:endParaRPr kumimoji="1" lang="en-US" altLang="zh-CN" sz="2000" dirty="0">
              <a:latin typeface="Helvetica" pitchFamily="2" charset="0"/>
            </a:endParaRPr>
          </a:p>
          <a:p>
            <a:pPr marL="457200" indent="-457200">
              <a:buAutoNum type="arabicPeriod"/>
            </a:pPr>
            <a:r>
              <a:rPr kumimoji="1" lang="en-US" altLang="zh-CN" sz="2000" dirty="0">
                <a:latin typeface="Helvetica" pitchFamily="2" charset="0"/>
              </a:rPr>
              <a:t>Due to the strong tie between business and government in China, an executive position in a large SOE may lead to a promotion to a senior government position in China. </a:t>
            </a:r>
          </a:p>
          <a:p>
            <a:pPr marL="457200" indent="-457200">
              <a:buAutoNum type="arabicPeriod"/>
            </a:pPr>
            <a:r>
              <a:rPr kumimoji="1" lang="en-US" altLang="zh-CN" sz="2000" dirty="0">
                <a:latin typeface="Helvetica" pitchFamily="2" charset="0"/>
              </a:rPr>
              <a:t>For </a:t>
            </a:r>
            <a:r>
              <a:rPr lang="en-US" sz="2000" dirty="0">
                <a:latin typeface="Helvetica" pitchFamily="2" charset="0"/>
              </a:rPr>
              <a:t>example, Xiao </a:t>
            </a:r>
            <a:r>
              <a:rPr lang="en-US" sz="2000" dirty="0" err="1">
                <a:latin typeface="Helvetica" pitchFamily="2" charset="0"/>
              </a:rPr>
              <a:t>Yaquing</a:t>
            </a:r>
            <a:r>
              <a:rPr lang="en-US" sz="2000" dirty="0">
                <a:latin typeface="Helvetica" pitchFamily="2" charset="0"/>
              </a:rPr>
              <a:t>, the Chairman of Aluminum Corp. of China (</a:t>
            </a:r>
            <a:r>
              <a:rPr lang="en-US" sz="2000" dirty="0" err="1">
                <a:latin typeface="Helvetica" pitchFamily="2" charset="0"/>
              </a:rPr>
              <a:t>Chinalco</a:t>
            </a:r>
            <a:r>
              <a:rPr lang="en-US" sz="2000" dirty="0">
                <a:latin typeface="Helvetica" pitchFamily="2" charset="0"/>
              </a:rPr>
              <a:t>) was appointed deputy secretary-general of the State Council in February 2009, after the firm was listed in Hong Kong. </a:t>
            </a:r>
          </a:p>
        </p:txBody>
      </p:sp>
    </p:spTree>
    <p:extLst>
      <p:ext uri="{BB962C8B-B14F-4D97-AF65-F5344CB8AC3E}">
        <p14:creationId xmlns:p14="http://schemas.microsoft.com/office/powerpoint/2010/main" val="406309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44DDB-AE13-7E46-9467-14C1E8526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B9990-32C3-3E42-B776-9C047D366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2" charset="0"/>
              </a:rPr>
              <a:t>Political media visibility: </a:t>
            </a:r>
          </a:p>
          <a:p>
            <a:r>
              <a:rPr lang="en-US" sz="2000" dirty="0">
                <a:latin typeface="Helvetica" pitchFamily="2" charset="0"/>
              </a:rPr>
              <a:t>Political media visibility, such as receiving coverage in high-level political media outlet is very important to connected managers (</a:t>
            </a:r>
            <a:r>
              <a:rPr lang="en-US" altLang="zh-CN" sz="2000" dirty="0">
                <a:latin typeface="Helvetica" pitchFamily="2" charset="0"/>
              </a:rPr>
              <a:t>promotion)</a:t>
            </a:r>
            <a:r>
              <a:rPr lang="en-US" sz="2000" dirty="0">
                <a:latin typeface="Helvetica" pitchFamily="2" charset="0"/>
              </a:rPr>
              <a:t>.</a:t>
            </a:r>
          </a:p>
          <a:p>
            <a:r>
              <a:rPr lang="en-US" sz="2000" dirty="0">
                <a:latin typeface="Helvetica" pitchFamily="2" charset="0"/>
              </a:rPr>
              <a:t>Chinese version of the People’s Daily: official Communist Party newspaper</a:t>
            </a:r>
          </a:p>
          <a:p>
            <a:r>
              <a:rPr lang="en-US" sz="2000" dirty="0">
                <a:latin typeface="Helvetica" pitchFamily="2" charset="0"/>
              </a:rPr>
              <a:t>A dummy variable indicating whether the firm's chairman or CEO has non-negative news in People's Daily with 5 years following listing.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Helvetica" pitchFamily="2" charset="0"/>
              </a:rPr>
              <a:t>Political promotion: </a:t>
            </a:r>
          </a:p>
          <a:p>
            <a:r>
              <a:rPr lang="en-US" sz="2000" dirty="0">
                <a:latin typeface="Helvetica" pitchFamily="2" charset="0"/>
              </a:rPr>
              <a:t>Use various news databases and internet by searching the names of managers and the key words such as promotion.</a:t>
            </a:r>
          </a:p>
          <a:p>
            <a:r>
              <a:rPr lang="en-US" sz="2000" dirty="0">
                <a:latin typeface="Helvetica" pitchFamily="2" charset="0"/>
              </a:rPr>
              <a:t>A dummy variable indicating whether the chairman or CEO was promoted to a senior government position.</a:t>
            </a:r>
          </a:p>
        </p:txBody>
      </p:sp>
    </p:spTree>
    <p:extLst>
      <p:ext uri="{BB962C8B-B14F-4D97-AF65-F5344CB8AC3E}">
        <p14:creationId xmlns:p14="http://schemas.microsoft.com/office/powerpoint/2010/main" val="779696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CBABA-78A8-FA4A-8083-EF4BFB8A5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Helvetica" pitchFamily="2" charset="0"/>
              </a:rPr>
              <a:t>Model</a:t>
            </a:r>
            <a:endParaRPr lang="en-US" dirty="0">
              <a:latin typeface="Helvetica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D70D660-C5D6-3944-A7C5-28C4BE158F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251"/>
                <a:ext cx="10515600" cy="316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000" dirty="0">
                  <a:latin typeface="Helvetica" pitchFamily="2" charset="0"/>
                </a:endParaRPr>
              </a:p>
              <a:p>
                <a:endParaRPr lang="en-US" sz="2000" dirty="0">
                  <a:latin typeface="Helvetica" pitchFamily="2" charset="0"/>
                </a:endParaRPr>
              </a:p>
              <a:p>
                <a:r>
                  <a:rPr lang="en-US" sz="2000" dirty="0">
                    <a:latin typeface="Helvetica" pitchFamily="2" charset="0"/>
                  </a:rPr>
                  <a:t>Overseas listing is endogenous and the two-stage model is applied.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>
                    <a:latin typeface="Helvetica" pitchFamily="2" charset="0"/>
                  </a:rPr>
                  <a:t> indicates that the effect of overseas listing on political benefits. </a:t>
                </a:r>
              </a:p>
              <a:p>
                <a:r>
                  <a:rPr lang="en-US" sz="2000" dirty="0">
                    <a:latin typeface="Helvetica" pitchFamily="2" charset="0"/>
                  </a:rPr>
                  <a:t>The private benefits hypothesis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Helvetica" pitchFamily="2" charset="0"/>
                  </a:rPr>
                  <a:t>to be positive.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D70D660-C5D6-3944-A7C5-28C4BE158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251"/>
                <a:ext cx="10515600" cy="3160712"/>
              </a:xfrm>
              <a:prstGeom prst="rect">
                <a:avLst/>
              </a:prstGeom>
              <a:blipFill>
                <a:blip r:embed="rId2"/>
                <a:stretch>
                  <a:fillRect l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B4BAC32-DA72-5A40-B77B-C5D216179C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65094" y="2094328"/>
            <a:ext cx="10515600" cy="1238591"/>
          </a:xfrm>
        </p:spPr>
      </p:pic>
    </p:spTree>
    <p:extLst>
      <p:ext uri="{BB962C8B-B14F-4D97-AF65-F5344CB8AC3E}">
        <p14:creationId xmlns:p14="http://schemas.microsoft.com/office/powerpoint/2010/main" val="238220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923265-C704-6F41-9099-3568C54B2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36" y="1751137"/>
            <a:ext cx="6610723" cy="2929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6F9D3E-6A1E-4844-AC23-287C357F6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384" y="5081330"/>
            <a:ext cx="6624170" cy="7821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CB922A-D013-784C-84B0-439F6E58496D}"/>
              </a:ext>
            </a:extLst>
          </p:cNvPr>
          <p:cNvSpPr txBox="1"/>
          <p:nvPr/>
        </p:nvSpPr>
        <p:spPr>
          <a:xfrm>
            <a:off x="8162365" y="1481417"/>
            <a:ext cx="33214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The coefficient of overseas listing is significantly positive at a P value less than 1% in all models.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Among politically connected firms, managers of overseas listed firms are more likely to receive recognition in media or a promotion.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latin typeface="Helvetica" pitchFamily="2" charset="0"/>
              </a:rPr>
              <a:t>For the Over-identifying restrictions test, both statistics are significant for the model using political promotion as dependent variable.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6FB69C-98A0-7B42-82FC-74C48325D511}"/>
              </a:ext>
            </a:extLst>
          </p:cNvPr>
          <p:cNvSpPr txBox="1"/>
          <p:nvPr/>
        </p:nvSpPr>
        <p:spPr>
          <a:xfrm>
            <a:off x="1052186" y="633766"/>
            <a:ext cx="2689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Helvetica" pitchFamily="2" charset="0"/>
              </a:rPr>
              <a:t>Statistics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83A4CD4-5E8B-FD4D-A717-E7053E74C858}"/>
              </a:ext>
            </a:extLst>
          </p:cNvPr>
          <p:cNvCxnSpPr>
            <a:cxnSpLocks/>
          </p:cNvCxnSpPr>
          <p:nvPr/>
        </p:nvCxnSpPr>
        <p:spPr>
          <a:xfrm>
            <a:off x="1206199" y="2783974"/>
            <a:ext cx="624967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F4E9354-1354-6349-937A-9671454FE1D9}"/>
              </a:ext>
            </a:extLst>
          </p:cNvPr>
          <p:cNvCxnSpPr>
            <a:cxnSpLocks/>
          </p:cNvCxnSpPr>
          <p:nvPr/>
        </p:nvCxnSpPr>
        <p:spPr>
          <a:xfrm>
            <a:off x="6707429" y="5784696"/>
            <a:ext cx="7315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2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88696-AD14-1D42-AC9D-E078C15F0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Helvetica" pitchFamily="2" charset="0"/>
              </a:rPr>
              <a:t>Empirical Results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6B8BF-1904-E54D-B5EB-C50F6C350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Helvetica" pitchFamily="2" charset="0"/>
              </a:rPr>
              <a:t>Consistent with the private benefits hypothesis, politically connected managers use overseas listing to receive political recognition and promotion and therefore more willing to list overseas.</a:t>
            </a:r>
          </a:p>
          <a:p>
            <a:endParaRPr lang="en-US" sz="2000" dirty="0">
              <a:latin typeface="Helvetica" pitchFamily="2" charset="0"/>
            </a:endParaRPr>
          </a:p>
          <a:p>
            <a:r>
              <a:rPr lang="en-US" sz="2000" dirty="0">
                <a:latin typeface="Helvetica" pitchFamily="2" charset="0"/>
              </a:rPr>
              <a:t>This result also helps explain why politically connected firms underperform non-politically connected firms after overseas listing. The reason is that managers of connected firms are rent seekers, so they only care about their private benefits and don't care about performance.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32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6D443-EDE8-D945-8E38-FB3A5EC19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Additional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8E3C8-192E-AC42-959B-CC424B770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Helvetica" pitchFamily="2" charset="0"/>
              </a:rPr>
              <a:t>Analysis of sales growth prior to listing</a:t>
            </a:r>
          </a:p>
          <a:p>
            <a:r>
              <a:rPr lang="en-US" sz="2000" dirty="0">
                <a:latin typeface="Helvetica" pitchFamily="2" charset="0"/>
              </a:rPr>
              <a:t>Provide further evidence on the reason that politically connected firms do not exhibit better performance than non-politically connected firms.</a:t>
            </a:r>
          </a:p>
          <a:p>
            <a:r>
              <a:rPr lang="en-US" sz="2000" dirty="0">
                <a:latin typeface="Helvetica" pitchFamily="2" charset="0"/>
              </a:rPr>
              <a:t>The analysis finds that among overseas listed firms, the average sales growth for the politically connected firms is significantly lower than that for the non-politically connected firms.</a:t>
            </a:r>
          </a:p>
          <a:p>
            <a:endParaRPr lang="en-US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>
                <a:latin typeface="Helvetica" pitchFamily="2" charset="0"/>
              </a:rPr>
              <a:t>Analysis of earnings management prior to listing</a:t>
            </a:r>
          </a:p>
          <a:p>
            <a:r>
              <a:rPr lang="en-US" sz="2000" dirty="0">
                <a:latin typeface="Helvetica" pitchFamily="2" charset="0"/>
              </a:rPr>
              <a:t>Hypothesis: Politically connected firms are more likely to manage their profitability prior to overseas listing, but perform poorly subsequent to the listing.</a:t>
            </a:r>
          </a:p>
          <a:p>
            <a:r>
              <a:rPr lang="en-US" sz="2000" dirty="0">
                <a:latin typeface="Helvetica" pitchFamily="2" charset="0"/>
              </a:rPr>
              <a:t>The analysis finds that there is no significant difference in earnings management prior to listing between politically connected and non-politically connected firms.</a:t>
            </a:r>
          </a:p>
          <a:p>
            <a:endParaRPr lang="en-US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88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4C696-4C25-6846-91E7-0FE5BACD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CN">
                <a:latin typeface="Helvetica" pitchFamily="2" charset="0"/>
              </a:rPr>
              <a:t>Agenda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FCCDDF-68E2-3C43-AF19-CE27AF1A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679450"/>
            <a:ext cx="6400800" cy="557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044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6002B-D433-FB4E-84AF-46F6C849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Helvetica" pitchFamily="2" charset="0"/>
              </a:rPr>
              <a:t>Conclusion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54617E-9846-4ED8-A717-931AAB0A1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391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77516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C6D4A-7C0F-8740-B823-308CD1C87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632" y="574556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Helvetica" pitchFamily="2" charset="0"/>
              </a:rPr>
              <a:t>Critique </a:t>
            </a:r>
            <a:r>
              <a:rPr lang="en-US" altLang="zh-CN" dirty="0">
                <a:latin typeface="Helvetica" pitchFamily="2" charset="0"/>
              </a:rPr>
              <a:t>&amp; Future Study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177B3-1F13-0143-AD8F-B358599E1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632" y="2146879"/>
            <a:ext cx="7746321" cy="3591312"/>
          </a:xfrm>
        </p:spPr>
        <p:txBody>
          <a:bodyPr anchor="ctr"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Sample size; other hypothesis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Anti-corruption Campaign: “cracking down both tigers and flies”.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Chinese government are performing anti-corruption act and promoting SOE reform. </a:t>
            </a:r>
          </a:p>
          <a:p>
            <a:pPr marL="0" indent="0">
              <a:buNone/>
            </a:pPr>
            <a:endParaRPr lang="en-US" sz="2000" dirty="0">
              <a:latin typeface="Helvetica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Private benefits hypothesis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Post-reform performance of China’s SOEs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>
                <a:latin typeface="Helvetica" pitchFamily="2" charset="0"/>
              </a:rPr>
              <a:t>Role of political connections in privately owned enterprises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6" descr="Magnifying glass">
            <a:extLst>
              <a:ext uri="{FF2B5EF4-FFF2-40B4-BE49-F238E27FC236}">
                <a16:creationId xmlns:a16="http://schemas.microsoft.com/office/drawing/2014/main" id="{16D1487A-566F-4DF2-9355-71D4B5093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4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0569045-F713-3649-8142-08C73938F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  <a:latin typeface="Helvetica" pitchFamily="2" charset="0"/>
              </a:rPr>
              <a:t>Background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D10F9A-AFB8-4E80-8480-306716B1F6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56462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858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BE5AD-9F80-A84A-8F39-9344F11B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1" lang="en-US" altLang="zh-CN" dirty="0">
                <a:latin typeface="Helvetica" pitchFamily="2" charset="0"/>
              </a:rPr>
              <a:t>Topic &amp; Hypothesis</a:t>
            </a:r>
            <a:endParaRPr kumimoji="1" lang="zh-CN" altLang="en-US" dirty="0">
              <a:latin typeface="Helvetica" pitchFamily="2" charset="0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680979BF-769F-E342-82DF-928E7B36AD11}"/>
              </a:ext>
            </a:extLst>
          </p:cNvPr>
          <p:cNvSpPr/>
          <p:nvPr/>
        </p:nvSpPr>
        <p:spPr>
          <a:xfrm>
            <a:off x="1388533" y="2528094"/>
            <a:ext cx="3031067" cy="2946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Politically Connected SOEs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44D5A3B8-4FF0-1A47-9190-BB0996AF2D3C}"/>
              </a:ext>
            </a:extLst>
          </p:cNvPr>
          <p:cNvSpPr/>
          <p:nvPr/>
        </p:nvSpPr>
        <p:spPr>
          <a:xfrm>
            <a:off x="7772400" y="2528094"/>
            <a:ext cx="3031067" cy="2946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>
                <a:solidFill>
                  <a:schemeClr val="tx1"/>
                </a:solidFill>
              </a:rPr>
              <a:t>Overseas Listing (Hong Kong)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13" name="右箭头 12">
            <a:extLst>
              <a:ext uri="{FF2B5EF4-FFF2-40B4-BE49-F238E27FC236}">
                <a16:creationId xmlns:a16="http://schemas.microsoft.com/office/drawing/2014/main" id="{74092EBF-6B1C-7841-8E49-B96D31DC7440}"/>
              </a:ext>
            </a:extLst>
          </p:cNvPr>
          <p:cNvSpPr/>
          <p:nvPr/>
        </p:nvSpPr>
        <p:spPr>
          <a:xfrm>
            <a:off x="4419600" y="3738827"/>
            <a:ext cx="3352800" cy="5249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dirty="0"/>
              <a:t>or</a:t>
            </a:r>
            <a:endParaRPr kumimoji="1"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403E60-EC6A-DD42-AAB6-166D6665EAA5}"/>
              </a:ext>
            </a:extLst>
          </p:cNvPr>
          <p:cNvSpPr txBox="1"/>
          <p:nvPr/>
        </p:nvSpPr>
        <p:spPr>
          <a:xfrm>
            <a:off x="2032001" y="1361966"/>
            <a:ext cx="8144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Helvetica" pitchFamily="2" charset="0"/>
              </a:rPr>
              <a:t>Why Chinese state-owned enterprises (SOEs) with strong political connections are more likely to list overseas than non politically connected firms? </a:t>
            </a:r>
          </a:p>
          <a:p>
            <a:pPr algn="ctr"/>
            <a:endParaRPr kumimoji="1" lang="en-US" altLang="zh-CN" dirty="0">
              <a:latin typeface="Helvetica" pitchFamily="2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685311-BCAF-324C-986B-00CCE1960673}"/>
              </a:ext>
            </a:extLst>
          </p:cNvPr>
          <p:cNvSpPr txBox="1"/>
          <p:nvPr/>
        </p:nvSpPr>
        <p:spPr>
          <a:xfrm>
            <a:off x="4419600" y="3268881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Helvetica" pitchFamily="2" charset="0"/>
              </a:rPr>
              <a:t>Performance hypothesis</a:t>
            </a:r>
            <a:r>
              <a:rPr kumimoji="1" lang="en-US" altLang="zh-CN" dirty="0">
                <a:latin typeface="Helvetica" pitchFamily="2" charset="0"/>
              </a:rPr>
              <a:t>:</a:t>
            </a:r>
          </a:p>
          <a:p>
            <a:r>
              <a:rPr kumimoji="1" lang="en-US" altLang="zh-CN" sz="1600" dirty="0">
                <a:latin typeface="Helvetica" pitchFamily="2" charset="0"/>
              </a:rPr>
              <a:t>Better enterprise performance</a:t>
            </a:r>
          </a:p>
          <a:p>
            <a:endParaRPr kumimoji="1" lang="zh-CN" altLang="en-US" sz="1600" dirty="0">
              <a:latin typeface="Helvetica" pitchFamily="2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74D0B214-9BE4-F149-9DA1-6AD83A4609D5}"/>
              </a:ext>
            </a:extLst>
          </p:cNvPr>
          <p:cNvSpPr txBox="1"/>
          <p:nvPr/>
        </p:nvSpPr>
        <p:spPr>
          <a:xfrm>
            <a:off x="4419600" y="4194334"/>
            <a:ext cx="3352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b="1" dirty="0">
                <a:latin typeface="Helvetica" pitchFamily="2" charset="0"/>
              </a:rPr>
              <a:t>Private benefits hypothesis:</a:t>
            </a:r>
          </a:p>
          <a:p>
            <a:r>
              <a:rPr kumimoji="1" lang="en-US" altLang="zh-CN" sz="1600" dirty="0">
                <a:latin typeface="Helvetica" pitchFamily="2" charset="0"/>
              </a:rPr>
              <a:t>For private political benefits of the managers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188236B-862A-664A-BA5F-FD0B928C00FB}"/>
              </a:ext>
            </a:extLst>
          </p:cNvPr>
          <p:cNvSpPr txBox="1"/>
          <p:nvPr/>
        </p:nvSpPr>
        <p:spPr>
          <a:xfrm>
            <a:off x="2173857" y="5658928"/>
            <a:ext cx="82123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Helvetica" pitchFamily="2" charset="0"/>
              </a:rPr>
              <a:t>*Politically Connected SOEs refers to those SOEs whose CEO or Chairman is a current or former government bureaucrat. Other SOEs will be considered as non-politically connected. </a:t>
            </a:r>
          </a:p>
        </p:txBody>
      </p:sp>
    </p:spTree>
    <p:extLst>
      <p:ext uri="{BB962C8B-B14F-4D97-AF65-F5344CB8AC3E}">
        <p14:creationId xmlns:p14="http://schemas.microsoft.com/office/powerpoint/2010/main" val="15073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2ED715-2913-2C48-91D6-3F14D4C65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altLang="zh-CN" sz="4000" dirty="0">
                <a:solidFill>
                  <a:srgbClr val="FFFFFF"/>
                </a:solidFill>
                <a:latin typeface="Helvetica" pitchFamily="2" charset="0"/>
              </a:rPr>
              <a:t>Data</a:t>
            </a:r>
            <a:endParaRPr lang="en-US" sz="4000" dirty="0">
              <a:solidFill>
                <a:srgbClr val="FFFFFF"/>
              </a:solidFill>
              <a:latin typeface="Helvetica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9863C5-FD79-4DE9-96F7-5BC6B02FB3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43596"/>
              </p:ext>
            </p:extLst>
          </p:nvPr>
        </p:nvGraphicFramePr>
        <p:xfrm>
          <a:off x="4038600" y="1166648"/>
          <a:ext cx="7315200" cy="45247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1748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376FBE3-CA69-6046-B9B7-6E268B39D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en-US" altLang="zh-CN" sz="3600" dirty="0">
                <a:latin typeface="Helvetica" pitchFamily="2" charset="0"/>
              </a:rPr>
              <a:t>Factoring Political Connection in Listing Decision</a:t>
            </a:r>
            <a:br>
              <a:rPr kumimoji="1" lang="en-US" altLang="zh-CN" sz="3600" dirty="0">
                <a:latin typeface="Helvetica" pitchFamily="2" charset="0"/>
              </a:rPr>
            </a:br>
            <a:r>
              <a:rPr kumimoji="1" lang="en-US" altLang="zh-CN" sz="3600" dirty="0">
                <a:latin typeface="Helvetica" pitchFamily="2" charset="0"/>
              </a:rPr>
              <a:t>(Descriptive Evidence)</a:t>
            </a:r>
            <a:endParaRPr kumimoji="1" lang="zh-CN" altLang="en-US" sz="3600" dirty="0">
              <a:latin typeface="Helvetica" pitchFamily="2" charset="0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AC0C594-298E-2E47-BA86-144B9A3F62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724" y="1690688"/>
            <a:ext cx="7672551" cy="4632426"/>
          </a:xfrm>
          <a:prstGeom prst="rect">
            <a:avLst/>
          </a:prstGeom>
        </p:spPr>
      </p:pic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4DC82445-6A5A-C34D-B376-B721CA5CC044}"/>
              </a:ext>
            </a:extLst>
          </p:cNvPr>
          <p:cNvCxnSpPr/>
          <p:nvPr/>
        </p:nvCxnSpPr>
        <p:spPr>
          <a:xfrm flipV="1">
            <a:off x="4921761" y="5111531"/>
            <a:ext cx="355600" cy="3894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线箭头连接符 19">
            <a:extLst>
              <a:ext uri="{FF2B5EF4-FFF2-40B4-BE49-F238E27FC236}">
                <a16:creationId xmlns:a16="http://schemas.microsoft.com/office/drawing/2014/main" id="{97898305-411B-9B4C-B9A6-88A51B4949B9}"/>
              </a:ext>
            </a:extLst>
          </p:cNvPr>
          <p:cNvCxnSpPr>
            <a:cxnSpLocks/>
          </p:cNvCxnSpPr>
          <p:nvPr/>
        </p:nvCxnSpPr>
        <p:spPr>
          <a:xfrm flipH="1" flipV="1">
            <a:off x="8189311" y="3556123"/>
            <a:ext cx="366109" cy="450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线箭头连接符 19">
            <a:extLst>
              <a:ext uri="{FF2B5EF4-FFF2-40B4-BE49-F238E27FC236}">
                <a16:creationId xmlns:a16="http://schemas.microsoft.com/office/drawing/2014/main" id="{98FFF630-33C6-3F45-8FCE-75BE06556A36}"/>
              </a:ext>
            </a:extLst>
          </p:cNvPr>
          <p:cNvCxnSpPr>
            <a:cxnSpLocks/>
          </p:cNvCxnSpPr>
          <p:nvPr/>
        </p:nvCxnSpPr>
        <p:spPr>
          <a:xfrm flipH="1" flipV="1">
            <a:off x="6882188" y="5050221"/>
            <a:ext cx="366109" cy="4507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0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7B9D2F-6F0A-894B-9E78-35F058DF9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387" y="517525"/>
            <a:ext cx="9013052" cy="1623312"/>
          </a:xfrm>
        </p:spPr>
        <p:txBody>
          <a:bodyPr anchor="b">
            <a:normAutofit/>
          </a:bodyPr>
          <a:lstStyle/>
          <a:p>
            <a:r>
              <a:rPr kumimoji="1" lang="en-US" altLang="zh-CN" sz="4000" dirty="0">
                <a:latin typeface="Helvetica" pitchFamily="2" charset="0"/>
              </a:rPr>
              <a:t>Performance Hypothesis</a:t>
            </a:r>
            <a:br>
              <a:rPr kumimoji="1" lang="en-US" altLang="zh-CN" sz="4000" dirty="0">
                <a:latin typeface="Helvetica" pitchFamily="2" charset="0"/>
              </a:rPr>
            </a:br>
            <a:endParaRPr kumimoji="1" lang="zh-CN" altLang="en-US" sz="4000" dirty="0">
              <a:latin typeface="Helvetica" pitchFamily="2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610CA6-ED22-1643-BE59-94B7296DA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387" y="2140837"/>
            <a:ext cx="9881630" cy="3327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2000" dirty="0">
                <a:latin typeface="Helvetica" pitchFamily="2" charset="0"/>
              </a:rPr>
              <a:t>Politically connected firms exhibit better performance than non-politically connected firms subsequent to the overseas listing. </a:t>
            </a:r>
          </a:p>
          <a:p>
            <a:pPr marL="0" indent="0">
              <a:buNone/>
            </a:pPr>
            <a:endParaRPr kumimoji="1" lang="en-US" altLang="zh-CN" sz="2000" dirty="0">
              <a:latin typeface="Helvetica" pitchFamily="2" charset="0"/>
            </a:endParaRPr>
          </a:p>
          <a:p>
            <a:pPr marL="0" indent="0">
              <a:buNone/>
            </a:pPr>
            <a:r>
              <a:rPr kumimoji="1" lang="en-US" altLang="zh-CN" sz="2000" dirty="0">
                <a:latin typeface="Helvetica" pitchFamily="2" charset="0"/>
              </a:rPr>
              <a:t>Logic</a:t>
            </a:r>
            <a:r>
              <a:rPr kumimoji="1" lang="zh-CN" altLang="en-US" sz="2000" dirty="0">
                <a:latin typeface="Helvetica" pitchFamily="2" charset="0"/>
              </a:rPr>
              <a:t> </a:t>
            </a:r>
            <a:r>
              <a:rPr kumimoji="1" lang="en-US" altLang="zh-CN" sz="2000" dirty="0">
                <a:latin typeface="Helvetica" pitchFamily="2" charset="0"/>
              </a:rPr>
              <a:t>Behind</a:t>
            </a:r>
            <a:r>
              <a:rPr kumimoji="1" lang="zh-CN" altLang="en-US" sz="2000" dirty="0">
                <a:latin typeface="Helvetica" pitchFamily="2" charset="0"/>
              </a:rPr>
              <a:t>：</a:t>
            </a:r>
            <a:endParaRPr kumimoji="1" lang="en-US" altLang="zh-CN" sz="2000" dirty="0">
              <a:latin typeface="Helvetica" pitchFamily="2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>
                <a:latin typeface="Helvetica" pitchFamily="2" charset="0"/>
              </a:rPr>
              <a:t>Firms may benefit financially through their political ties in the form of direct or indirect government subsidies. </a:t>
            </a:r>
          </a:p>
          <a:p>
            <a:pPr marL="914400" lvl="1" indent="-457200">
              <a:buFont typeface="+mj-lt"/>
              <a:buAutoNum type="arabicPeriod"/>
            </a:pPr>
            <a:endParaRPr lang="en-US" sz="2000" dirty="0">
              <a:latin typeface="Helvetica" pitchFamily="2" charset="0"/>
            </a:endParaRPr>
          </a:p>
          <a:p>
            <a:pPr marL="457200" lvl="1" indent="0">
              <a:buNone/>
            </a:pPr>
            <a:r>
              <a:rPr lang="en-US" altLang="zh-CN" sz="2000" dirty="0">
                <a:latin typeface="Helvetica" pitchFamily="2" charset="0"/>
              </a:rPr>
              <a:t>2.	</a:t>
            </a:r>
            <a:r>
              <a:rPr lang="en-US" sz="2000" dirty="0">
                <a:latin typeface="Helvetica" pitchFamily="2" charset="0"/>
              </a:rPr>
              <a:t>In addition, the most ambitious bureaucrats will want to work for the best companies.</a:t>
            </a:r>
          </a:p>
          <a:p>
            <a:endParaRPr lang="en-US" sz="2000" dirty="0"/>
          </a:p>
          <a:p>
            <a:endParaRPr kumimoji="1" lang="en-US" altLang="zh-CN" sz="2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88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23712-2B78-8044-87FF-19118119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Data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DDC52-9066-1245-851F-0A3202F78B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Helvetica" pitchFamily="2" charset="0"/>
                  </a:rPr>
                  <a:t>Pre-listing firm characteristics: </a:t>
                </a:r>
              </a:p>
              <a:p>
                <a:r>
                  <a:rPr lang="en-US" sz="2000" dirty="0">
                    <a:latin typeface="Helvetica" pitchFamily="2" charset="0"/>
                  </a:rPr>
                  <a:t>Ultimate ownership</a:t>
                </a:r>
              </a:p>
              <a:p>
                <a:r>
                  <a:rPr lang="en-US" sz="2000" dirty="0">
                    <a:latin typeface="Helvetica" pitchFamily="2" charset="0"/>
                  </a:rPr>
                  <a:t>Background information on executives and boards of directors</a:t>
                </a:r>
              </a:p>
              <a:p>
                <a:r>
                  <a:rPr lang="en-US" sz="2000" dirty="0">
                    <a:latin typeface="Helvetica" pitchFamily="2" charset="0"/>
                  </a:rPr>
                  <a:t>Financial information from the IPO prospectuses</a:t>
                </a:r>
              </a:p>
              <a:p>
                <a:pPr marL="0" indent="0">
                  <a:buNone/>
                </a:pPr>
                <a:endParaRPr lang="en-US" sz="2000" dirty="0">
                  <a:latin typeface="Helvetica" pitchFamily="2" charset="0"/>
                </a:endParaRPr>
              </a:p>
              <a:p>
                <a:pPr marL="0" indent="0">
                  <a:buNone/>
                </a:pPr>
                <a:r>
                  <a:rPr lang="en-US" sz="2000" dirty="0">
                    <a:latin typeface="Helvetica" pitchFamily="2" charset="0"/>
                  </a:rPr>
                  <a:t> 2.   Post-listing performance</a:t>
                </a:r>
              </a:p>
              <a:p>
                <a:r>
                  <a:rPr lang="en-US" sz="2000" dirty="0">
                    <a:latin typeface="Helvetica" pitchFamily="2" charset="0"/>
                  </a:rPr>
                  <a:t>Financial and stock price from </a:t>
                </a:r>
                <a:r>
                  <a:rPr lang="en-US" sz="2000" dirty="0" err="1">
                    <a:latin typeface="Helvetica" pitchFamily="2" charset="0"/>
                  </a:rPr>
                  <a:t>Worldscope</a:t>
                </a:r>
                <a:r>
                  <a:rPr lang="en-US" sz="2000" dirty="0">
                    <a:latin typeface="Helvetica" pitchFamily="2" charset="0"/>
                  </a:rPr>
                  <a:t> database and from China</a:t>
                </a:r>
                <a:r>
                  <a:rPr lang="zh-CN" altLang="en-US" sz="2000" dirty="0">
                    <a:latin typeface="Helvetica" pitchFamily="2" charset="0"/>
                  </a:rPr>
                  <a:t> </a:t>
                </a:r>
                <a:r>
                  <a:rPr lang="en-US" altLang="zh-CN" sz="2000" dirty="0">
                    <a:latin typeface="Helvetica" pitchFamily="2" charset="0"/>
                  </a:rPr>
                  <a:t>Security Market and Accounting Research(CSMAR) database.</a:t>
                </a:r>
              </a:p>
              <a:p>
                <a:r>
                  <a:rPr lang="en-US" sz="2000" dirty="0">
                    <a:latin typeface="Helvetica" pitchFamily="2" charset="0"/>
                  </a:rPr>
                  <a:t>Accounting-based measure: changes in profitability;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Helvetica" pitchFamily="2" charset="0"/>
                  </a:rPr>
                  <a:t>   changes in return on sales(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lang="en-US" sz="2000" dirty="0">
                    <a:latin typeface="Helvetica" pitchFamily="2" charset="0"/>
                  </a:rPr>
                  <a:t>ROS), changes in return on assets(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sz="2000" dirty="0">
                    <a:latin typeface="Helvetica" pitchFamily="2" charset="0"/>
                  </a:rPr>
                  <a:t>ROA) </a:t>
                </a:r>
              </a:p>
              <a:p>
                <a:r>
                  <a:rPr lang="en-US" sz="2000" dirty="0">
                    <a:latin typeface="Helvetica" pitchFamily="2" charset="0"/>
                  </a:rPr>
                  <a:t>Market-based measure: stock return-market index;</a:t>
                </a:r>
              </a:p>
              <a:p>
                <a:pPr marL="0" indent="0">
                  <a:buNone/>
                </a:pPr>
                <a:r>
                  <a:rPr lang="en-US" sz="2000" dirty="0">
                    <a:latin typeface="Helvetica" pitchFamily="2" charset="0"/>
                  </a:rPr>
                  <a:t>   cumulative market-adjusted returns (CAR)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FDDC52-9066-1245-851F-0A3202F78B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83" t="-2047" r="-483" b="-1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94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72BDF-6FB0-6F44-96F2-90F0EB67B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pitchFamily="2" charset="0"/>
              </a:rPr>
              <a:t>Regression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88E84BD-EE64-B34F-BF40-CE1E7D638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5094" y="4004233"/>
                <a:ext cx="10515600" cy="2463799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10000"/>
                  </a:lnSpc>
                  <a:spcBef>
                    <a:spcPts val="100"/>
                  </a:spcBef>
                </a:pPr>
                <a:r>
                  <a:rPr lang="en-US" sz="1600" dirty="0">
                    <a:latin typeface="Helvetica" pitchFamily="2" charset="0"/>
                    <a:ea typeface="Cambria Math" panose="02040503050406030204" pitchFamily="18" charset="0"/>
                  </a:rPr>
                  <a:t>Bonding effect of overseas listing among politically connected firms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1600" dirty="0"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Helvetica" pitchFamily="2" charset="0"/>
                  </a:rPr>
                  <a:t> .</a:t>
                </a:r>
              </a:p>
              <a:p>
                <a:pPr>
                  <a:lnSpc>
                    <a:spcPct val="110000"/>
                  </a:lnSpc>
                  <a:spcBef>
                    <a:spcPts val="100"/>
                  </a:spcBef>
                </a:pPr>
                <a:r>
                  <a:rPr lang="en-US" sz="1600" dirty="0">
                    <a:latin typeface="Helvetica" pitchFamily="2" charset="0"/>
                    <a:ea typeface="Cambria Math" panose="02040503050406030204" pitchFamily="18" charset="0"/>
                  </a:rPr>
                  <a:t>Bonding effect of overseas listing among non-politically connected firms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Helvetica" pitchFamily="2" charset="0"/>
                    <a:ea typeface="Cambria Math" panose="02040503050406030204" pitchFamily="18" charset="0"/>
                  </a:rPr>
                  <a:t>.</a:t>
                </a:r>
              </a:p>
              <a:p>
                <a:pPr>
                  <a:lnSpc>
                    <a:spcPct val="110000"/>
                  </a:lnSpc>
                  <a:spcBef>
                    <a:spcPts val="100"/>
                  </a:spcBef>
                  <a:buFont typeface="Wingdings" pitchFamily="2" charset="2"/>
                  <a:buChar char="Ø"/>
                </a:pP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Helvetica" pitchFamily="2" charset="0"/>
                  </a:rPr>
                  <a:t> </a:t>
                </a:r>
                <a:r>
                  <a:rPr lang="en-US" sz="1600" dirty="0">
                    <a:solidFill>
                      <a:schemeClr val="tx1"/>
                    </a:solidFill>
                    <a:latin typeface="Helvetica" pitchFamily="2" charset="0"/>
                  </a:rPr>
                  <a:t>captures the incremental bonding effect among politically connected firms relative to non-politically connected firms.</a:t>
                </a:r>
              </a:p>
              <a:p>
                <a:pPr>
                  <a:lnSpc>
                    <a:spcPct val="110000"/>
                  </a:lnSpc>
                  <a:spcBef>
                    <a:spcPts val="100"/>
                  </a:spcBef>
                </a:pPr>
                <a:r>
                  <a:rPr lang="en-US" sz="1600" dirty="0">
                    <a:latin typeface="Helvetica" pitchFamily="2" charset="0"/>
                  </a:rPr>
                  <a:t>Performance change among firms that are overseas listed and politically connected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i="1" dirty="0">
                    <a:latin typeface="Helvetica" pitchFamily="2" charset="0"/>
                    <a:ea typeface="Cambria Math" panose="02040503050406030204" pitchFamily="18" charset="0"/>
                  </a:rPr>
                  <a:t>).</a:t>
                </a:r>
              </a:p>
              <a:p>
                <a:pPr>
                  <a:lnSpc>
                    <a:spcPct val="110000"/>
                  </a:lnSpc>
                  <a:spcBef>
                    <a:spcPts val="100"/>
                  </a:spcBef>
                </a:pPr>
                <a:r>
                  <a:rPr lang="en-US" sz="1600" dirty="0">
                    <a:latin typeface="Helvetica" pitchFamily="2" charset="0"/>
                    <a:ea typeface="Cambria Math" panose="02040503050406030204" pitchFamily="18" charset="0"/>
                  </a:rPr>
                  <a:t>Performance change among  firms that are overseas listed and non-politically connected is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β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latin typeface="Helvetica" pitchFamily="2" charset="0"/>
                    <a:ea typeface="Cambria Math" panose="02040503050406030204" pitchFamily="18" charset="0"/>
                  </a:rPr>
                  <a:t>).</a:t>
                </a:r>
              </a:p>
              <a:p>
                <a:pPr>
                  <a:lnSpc>
                    <a:spcPct val="110000"/>
                  </a:lnSpc>
                  <a:spcBef>
                    <a:spcPts val="100"/>
                  </a:spcBef>
                  <a:buFont typeface="Wingdings" pitchFamily="2" charset="2"/>
                  <a:buChar char="Ø"/>
                </a:pP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Helvetica" pitchFamily="2" charset="0"/>
                  </a:rPr>
                  <a:t> </a:t>
                </a:r>
                <a:r>
                  <a:rPr lang="en-US" sz="1600" dirty="0">
                    <a:latin typeface="Helvetica" pitchFamily="2" charset="0"/>
                  </a:rPr>
                  <a:t>captures the difference in post-listing performance between politically connected and non-politically connected firms among overseas listed SOEs.</a:t>
                </a:r>
              </a:p>
              <a:p>
                <a:pPr>
                  <a:lnSpc>
                    <a:spcPct val="110000"/>
                  </a:lnSpc>
                  <a:spcBef>
                    <a:spcPts val="100"/>
                  </a:spcBef>
                </a:pPr>
                <a:r>
                  <a:rPr lang="en-US" sz="1600" dirty="0">
                    <a:latin typeface="Helvetica" pitchFamily="2" charset="0"/>
                  </a:rPr>
                  <a:t>Performance hypothesis predicts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latin typeface="Helvetica" pitchFamily="2" charset="0"/>
                  </a:rPr>
                  <a:t> to be positive.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188E84BD-EE64-B34F-BF40-CE1E7D638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5094" y="4004233"/>
                <a:ext cx="10515600" cy="2463799"/>
              </a:xfrm>
              <a:blipFill>
                <a:blip r:embed="rId2"/>
                <a:stretch>
                  <a:fillRect l="-121" t="-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4BA36253-F08E-7044-B0D8-905C87C92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796" y="1525446"/>
            <a:ext cx="9178971" cy="2320411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FB3651D-5FED-E54F-A888-2A17994A2162}"/>
              </a:ext>
            </a:extLst>
          </p:cNvPr>
          <p:cNvCxnSpPr>
            <a:cxnSpLocks/>
          </p:cNvCxnSpPr>
          <p:nvPr/>
        </p:nvCxnSpPr>
        <p:spPr>
          <a:xfrm>
            <a:off x="7184969" y="1804840"/>
            <a:ext cx="320040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467F2F-6B9C-C64B-A3A0-60C6CC1304E5}"/>
              </a:ext>
            </a:extLst>
          </p:cNvPr>
          <p:cNvCxnSpPr>
            <a:cxnSpLocks/>
          </p:cNvCxnSpPr>
          <p:nvPr/>
        </p:nvCxnSpPr>
        <p:spPr>
          <a:xfrm>
            <a:off x="5011617" y="1804840"/>
            <a:ext cx="1737360" cy="6117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C84EB7B-3401-644F-87EB-DCEF3C9AD384}"/>
              </a:ext>
            </a:extLst>
          </p:cNvPr>
          <p:cNvCxnSpPr>
            <a:cxnSpLocks/>
          </p:cNvCxnSpPr>
          <p:nvPr/>
        </p:nvCxnSpPr>
        <p:spPr>
          <a:xfrm>
            <a:off x="3234296" y="1810957"/>
            <a:ext cx="1371600" cy="0"/>
          </a:xfrm>
          <a:prstGeom prst="line">
            <a:avLst/>
          </a:prstGeom>
          <a:ln w="28575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7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4098</TotalTime>
  <Words>1528</Words>
  <Application>Microsoft Macintosh PowerPoint</Application>
  <PresentationFormat>Widescreen</PresentationFormat>
  <Paragraphs>127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等线</vt:lpstr>
      <vt:lpstr>等线 Light</vt:lpstr>
      <vt:lpstr>Arial</vt:lpstr>
      <vt:lpstr>Calibri</vt:lpstr>
      <vt:lpstr>Cambria Math</vt:lpstr>
      <vt:lpstr>Helvetica</vt:lpstr>
      <vt:lpstr>Wingdings</vt:lpstr>
      <vt:lpstr>Office 主题​​</vt:lpstr>
      <vt:lpstr>Political Considerations in the Decision of Chinese SOEs to List in Hong Kong</vt:lpstr>
      <vt:lpstr>Agenda</vt:lpstr>
      <vt:lpstr>Background</vt:lpstr>
      <vt:lpstr>Topic &amp; Hypothesis</vt:lpstr>
      <vt:lpstr>Data</vt:lpstr>
      <vt:lpstr>Factoring Political Connection in Listing Decision (Descriptive Evidence)</vt:lpstr>
      <vt:lpstr>Performance Hypothesis </vt:lpstr>
      <vt:lpstr>Data</vt:lpstr>
      <vt:lpstr>Regression Model</vt:lpstr>
      <vt:lpstr>Two-stage Model</vt:lpstr>
      <vt:lpstr>PowerPoint Presentation</vt:lpstr>
      <vt:lpstr>PowerPoint Presentation</vt:lpstr>
      <vt:lpstr>Empirical Results</vt:lpstr>
      <vt:lpstr>Private Benefits Hypothesis</vt:lpstr>
      <vt:lpstr>Data</vt:lpstr>
      <vt:lpstr>Model</vt:lpstr>
      <vt:lpstr>PowerPoint Presentation</vt:lpstr>
      <vt:lpstr>Empirical Results</vt:lpstr>
      <vt:lpstr>Additional Analysis</vt:lpstr>
      <vt:lpstr>Conclusion</vt:lpstr>
      <vt:lpstr>Critique &amp; Future Study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Considerations in the Decision of Chinese SOEs to List in Hong Kong</dc:title>
  <dc:creator>Ze Dai</dc:creator>
  <cp:lastModifiedBy>Yu, Xizi</cp:lastModifiedBy>
  <cp:revision>96</cp:revision>
  <cp:lastPrinted>2018-09-17T01:07:31Z</cp:lastPrinted>
  <dcterms:created xsi:type="dcterms:W3CDTF">2018-09-14T02:50:00Z</dcterms:created>
  <dcterms:modified xsi:type="dcterms:W3CDTF">2018-10-08T16:05:04Z</dcterms:modified>
</cp:coreProperties>
</file>